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7.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8.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9.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notesSlides/notesSlide10.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notesSlides/notesSlide11.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notesSlides/notesSlide19.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heme/themeOverride1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5"/>
  </p:notesMasterIdLst>
  <p:sldIdLst>
    <p:sldId id="256" r:id="rId2"/>
    <p:sldId id="341" r:id="rId3"/>
    <p:sldId id="272" r:id="rId4"/>
    <p:sldId id="270" r:id="rId5"/>
    <p:sldId id="271" r:id="rId6"/>
    <p:sldId id="260" r:id="rId7"/>
    <p:sldId id="274" r:id="rId8"/>
    <p:sldId id="297" r:id="rId9"/>
    <p:sldId id="276" r:id="rId10"/>
    <p:sldId id="278" r:id="rId11"/>
    <p:sldId id="277" r:id="rId12"/>
    <p:sldId id="298" r:id="rId13"/>
    <p:sldId id="299" r:id="rId14"/>
    <p:sldId id="283" r:id="rId15"/>
    <p:sldId id="306" r:id="rId16"/>
    <p:sldId id="304" r:id="rId17"/>
    <p:sldId id="305" r:id="rId18"/>
    <p:sldId id="307" r:id="rId19"/>
    <p:sldId id="310" r:id="rId20"/>
    <p:sldId id="309" r:id="rId21"/>
    <p:sldId id="308" r:id="rId22"/>
    <p:sldId id="338" r:id="rId23"/>
    <p:sldId id="314" r:id="rId24"/>
    <p:sldId id="337" r:id="rId25"/>
    <p:sldId id="315" r:id="rId26"/>
    <p:sldId id="313" r:id="rId27"/>
    <p:sldId id="311" r:id="rId28"/>
    <p:sldId id="312" r:id="rId29"/>
    <p:sldId id="264" r:id="rId30"/>
    <p:sldId id="302" r:id="rId31"/>
    <p:sldId id="318" r:id="rId32"/>
    <p:sldId id="294" r:id="rId33"/>
    <p:sldId id="266" r:id="rId34"/>
    <p:sldId id="320" r:id="rId35"/>
    <p:sldId id="329" r:id="rId36"/>
    <p:sldId id="296" r:id="rId37"/>
    <p:sldId id="331" r:id="rId38"/>
    <p:sldId id="326" r:id="rId39"/>
    <p:sldId id="325" r:id="rId40"/>
    <p:sldId id="333" r:id="rId41"/>
    <p:sldId id="327" r:id="rId42"/>
    <p:sldId id="328" r:id="rId43"/>
    <p:sldId id="342" r:id="rId44"/>
    <p:sldId id="343" r:id="rId45"/>
    <p:sldId id="344" r:id="rId46"/>
    <p:sldId id="334" r:id="rId47"/>
    <p:sldId id="335" r:id="rId48"/>
    <p:sldId id="323" r:id="rId49"/>
    <p:sldId id="324" r:id="rId50"/>
    <p:sldId id="330" r:id="rId51"/>
    <p:sldId id="336" r:id="rId52"/>
    <p:sldId id="340" r:id="rId53"/>
    <p:sldId id="339" r:id="rId5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00" autoAdjust="0"/>
    <p:restoredTop sz="39794" autoAdjust="0"/>
  </p:normalViewPr>
  <p:slideViewPr>
    <p:cSldViewPr>
      <p:cViewPr>
        <p:scale>
          <a:sx n="70" d="100"/>
          <a:sy n="70" d="100"/>
        </p:scale>
        <p:origin x="-2058" y="-7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87537345283823"/>
          <c:y val="9.8853467561521247E-2"/>
          <c:w val="0.64425949637217239"/>
          <c:h val="0.84423937360178958"/>
        </c:manualLayout>
      </c:layout>
      <c:pieChart>
        <c:varyColors val="1"/>
        <c:ser>
          <c:idx val="0"/>
          <c:order val="0"/>
          <c:dPt>
            <c:idx val="2"/>
            <c:bubble3D val="0"/>
          </c:dPt>
          <c:dPt>
            <c:idx val="4"/>
            <c:bubble3D val="0"/>
          </c:dPt>
          <c:dLbls>
            <c:dLbl>
              <c:idx val="0"/>
              <c:layout>
                <c:manualLayout>
                  <c:x val="-0.15707975386840484"/>
                  <c:y val="0.12652751054988762"/>
                </c:manualLayout>
              </c:layout>
              <c:showLegendKey val="0"/>
              <c:showVal val="1"/>
              <c:showCatName val="1"/>
              <c:showSerName val="0"/>
              <c:showPercent val="0"/>
              <c:showBubbleSize val="0"/>
            </c:dLbl>
            <c:dLbl>
              <c:idx val="1"/>
              <c:layout>
                <c:manualLayout>
                  <c:x val="-0.12099422765881201"/>
                  <c:y val="-0.19895201754811451"/>
                </c:manualLayout>
              </c:layout>
              <c:showLegendKey val="0"/>
              <c:showVal val="1"/>
              <c:showCatName val="1"/>
              <c:showSerName val="0"/>
              <c:showPercent val="0"/>
              <c:showBubbleSize val="0"/>
            </c:dLbl>
            <c:dLbl>
              <c:idx val="2"/>
              <c:layout>
                <c:manualLayout>
                  <c:x val="0.20532343512411502"/>
                  <c:y val="-8.4651867181900001E-2"/>
                </c:manualLayout>
              </c:layout>
              <c:spPr/>
              <c:txPr>
                <a:bodyPr/>
                <a:lstStyle/>
                <a:p>
                  <a:pPr>
                    <a:defRPr sz="1400">
                      <a:solidFill>
                        <a:schemeClr val="tx1"/>
                      </a:solidFill>
                    </a:defRPr>
                  </a:pPr>
                  <a:endParaRPr lang="en-US"/>
                </a:p>
              </c:txPr>
              <c:showLegendKey val="0"/>
              <c:showVal val="1"/>
              <c:showCatName val="1"/>
              <c:showSerName val="0"/>
              <c:showPercent val="0"/>
              <c:showBubbleSize val="0"/>
            </c:dLbl>
            <c:dLbl>
              <c:idx val="3"/>
              <c:layout>
                <c:manualLayout>
                  <c:x val="9.2351809344865102E-2"/>
                  <c:y val="0.18305712299309609"/>
                </c:manualLayout>
              </c:layout>
              <c:tx>
                <c:rich>
                  <a:bodyPr/>
                  <a:lstStyle/>
                  <a:p>
                    <a:r>
                      <a:rPr lang="en-US" sz="1400">
                        <a:solidFill>
                          <a:schemeClr val="bg1"/>
                        </a:solidFill>
                      </a:rPr>
                      <a:t>More than </a:t>
                    </a:r>
                  </a:p>
                  <a:p>
                    <a:r>
                      <a:rPr lang="en-US" sz="1400">
                        <a:solidFill>
                          <a:schemeClr val="bg1"/>
                        </a:solidFill>
                      </a:rPr>
                      <a:t>20 years</a:t>
                    </a:r>
                  </a:p>
                  <a:p>
                    <a:r>
                      <a:rPr lang="en-US" sz="1400">
                        <a:solidFill>
                          <a:schemeClr val="bg1"/>
                        </a:solidFill>
                      </a:rPr>
                      <a:t>N = 68</a:t>
                    </a:r>
                    <a:endParaRPr lang="en-US">
                      <a:solidFill>
                        <a:schemeClr val="bg1"/>
                      </a:solidFill>
                    </a:endParaRPr>
                  </a:p>
                </c:rich>
              </c:tx>
              <c:showLegendKey val="0"/>
              <c:showVal val="1"/>
              <c:showCatName val="1"/>
              <c:showSerName val="0"/>
              <c:showPercent val="0"/>
              <c:showBubbleSize val="0"/>
            </c:dLbl>
            <c:dLbl>
              <c:idx val="4"/>
              <c:layout>
                <c:manualLayout>
                  <c:x val="3.1753153134987451E-2"/>
                  <c:y val="0"/>
                </c:manualLayout>
              </c:layout>
              <c:tx>
                <c:rich>
                  <a:bodyPr/>
                  <a:lstStyle/>
                  <a:p>
                    <a:r>
                      <a:rPr lang="en-US" sz="1400">
                        <a:solidFill>
                          <a:sysClr val="windowText" lastClr="000000"/>
                        </a:solidFill>
                      </a:rPr>
                      <a:t>Missing </a:t>
                    </a:r>
                  </a:p>
                  <a:p>
                    <a:r>
                      <a:rPr lang="en-US" sz="1400">
                        <a:solidFill>
                          <a:sysClr val="windowText" lastClr="000000"/>
                        </a:solidFill>
                      </a:rPr>
                      <a:t>N = 3</a:t>
                    </a:r>
                    <a:endParaRPr lang="en-US">
                      <a:solidFill>
                        <a:sysClr val="windowText" lastClr="000000"/>
                      </a:solidFill>
                    </a:endParaRPr>
                  </a:p>
                </c:rich>
              </c:tx>
              <c:showLegendKey val="0"/>
              <c:showVal val="1"/>
              <c:showCatName val="1"/>
              <c:showSerName val="0"/>
              <c:showPercent val="0"/>
              <c:showBubbleSize val="0"/>
            </c:dLbl>
            <c:txPr>
              <a:bodyPr/>
              <a:lstStyle/>
              <a:p>
                <a:pPr>
                  <a:defRPr sz="1400">
                    <a:solidFill>
                      <a:schemeClr val="bg1"/>
                    </a:solidFill>
                  </a:defRPr>
                </a:pPr>
                <a:endParaRPr lang="en-US"/>
              </a:p>
            </c:txPr>
            <c:showLegendKey val="0"/>
            <c:showVal val="1"/>
            <c:showCatName val="1"/>
            <c:showSerName val="0"/>
            <c:showPercent val="0"/>
            <c:showBubbleSize val="0"/>
            <c:showLeaderLines val="1"/>
          </c:dLbls>
          <c:cat>
            <c:strRef>
              <c:f>Sheet1!$C$5:$C$9</c:f>
              <c:strCache>
                <c:ptCount val="5"/>
                <c:pt idx="0">
                  <c:v>0 to 5 years</c:v>
                </c:pt>
                <c:pt idx="1">
                  <c:v>6 to 10 years</c:v>
                </c:pt>
                <c:pt idx="2">
                  <c:v>11 to 20 years</c:v>
                </c:pt>
                <c:pt idx="3">
                  <c:v>More than 20 years</c:v>
                </c:pt>
                <c:pt idx="4">
                  <c:v>Missing</c:v>
                </c:pt>
              </c:strCache>
            </c:strRef>
          </c:cat>
          <c:val>
            <c:numRef>
              <c:f>Sheet1!$D$5:$D$9</c:f>
              <c:numCache>
                <c:formatCode>###0</c:formatCode>
                <c:ptCount val="5"/>
                <c:pt idx="0">
                  <c:v>143</c:v>
                </c:pt>
                <c:pt idx="1">
                  <c:v>127</c:v>
                </c:pt>
                <c:pt idx="2">
                  <c:v>144</c:v>
                </c:pt>
                <c:pt idx="3">
                  <c:v>68</c:v>
                </c:pt>
                <c:pt idx="4">
                  <c:v>3</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000892388451445"/>
          <c:y val="0"/>
          <c:w val="0.64666666666666661"/>
          <c:h val="1"/>
        </c:manualLayout>
      </c:layout>
      <c:pieChart>
        <c:varyColors val="1"/>
        <c:ser>
          <c:idx val="0"/>
          <c:order val="0"/>
          <c:dPt>
            <c:idx val="0"/>
            <c:bubble3D val="0"/>
          </c:dPt>
          <c:dPt>
            <c:idx val="1"/>
            <c:bubble3D val="0"/>
          </c:dPt>
          <c:dPt>
            <c:idx val="2"/>
            <c:bubble3D val="0"/>
            <c:spPr>
              <a:solidFill>
                <a:schemeClr val="accent3">
                  <a:lumMod val="75000"/>
                </a:schemeClr>
              </a:solidFill>
            </c:spPr>
          </c:dPt>
          <c:dPt>
            <c:idx val="3"/>
            <c:bubble3D val="0"/>
          </c:dPt>
          <c:dPt>
            <c:idx val="4"/>
            <c:bubble3D val="0"/>
            <c:spPr>
              <a:solidFill>
                <a:schemeClr val="accent6">
                  <a:lumMod val="75000"/>
                </a:schemeClr>
              </a:solidFill>
            </c:spPr>
          </c:dPt>
          <c:dPt>
            <c:idx val="5"/>
            <c:bubble3D val="0"/>
          </c:dPt>
          <c:dPt>
            <c:idx val="6"/>
            <c:bubble3D val="0"/>
          </c:dPt>
          <c:dLbls>
            <c:dLbl>
              <c:idx val="0"/>
              <c:layout>
                <c:manualLayout>
                  <c:x val="-0.21617936908829793"/>
                  <c:y val="0.12619402066929133"/>
                </c:manualLayout>
              </c:layout>
              <c:tx>
                <c:rich>
                  <a:bodyPr/>
                  <a:lstStyle/>
                  <a:p>
                    <a:r>
                      <a:rPr lang="en-US" sz="1400">
                        <a:solidFill>
                          <a:schemeClr val="bg1"/>
                        </a:solidFill>
                      </a:rPr>
                      <a:t>Traditional Chinese Medicine</a:t>
                    </a:r>
                  </a:p>
                  <a:p>
                    <a:r>
                      <a:rPr lang="en-US" sz="1400">
                        <a:solidFill>
                          <a:schemeClr val="bg1"/>
                        </a:solidFill>
                      </a:rPr>
                      <a:t> 58.74%</a:t>
                    </a:r>
                    <a:endParaRPr lang="en-US"/>
                  </a:p>
                </c:rich>
              </c:tx>
              <c:dLblPos val="bestFit"/>
              <c:showLegendKey val="0"/>
              <c:showVal val="1"/>
              <c:showCatName val="1"/>
              <c:showSerName val="0"/>
              <c:showPercent val="0"/>
              <c:showBubbleSize val="0"/>
            </c:dLbl>
            <c:dLbl>
              <c:idx val="1"/>
              <c:layout>
                <c:manualLayout>
                  <c:x val="-0.16419031347496657"/>
                  <c:y val="-0.17476459973753281"/>
                </c:manualLayout>
              </c:layout>
              <c:tx>
                <c:rich>
                  <a:bodyPr/>
                  <a:lstStyle/>
                  <a:p>
                    <a:r>
                      <a:rPr lang="en-US" sz="1400">
                        <a:solidFill>
                          <a:schemeClr val="bg1"/>
                        </a:solidFill>
                      </a:rPr>
                      <a:t>Neurophysiological 17.77%</a:t>
                    </a:r>
                    <a:endParaRPr lang="en-US"/>
                  </a:p>
                </c:rich>
              </c:tx>
              <c:dLblPos val="bestFit"/>
              <c:showLegendKey val="0"/>
              <c:showVal val="1"/>
              <c:showCatName val="1"/>
              <c:showSerName val="0"/>
              <c:showPercent val="0"/>
              <c:showBubbleSize val="0"/>
            </c:dLbl>
            <c:dLbl>
              <c:idx val="2"/>
              <c:layout>
                <c:manualLayout>
                  <c:x val="-5.9445599960382366E-2"/>
                  <c:y val="-0.10800114829396325"/>
                </c:manualLayout>
              </c:layout>
              <c:tx>
                <c:rich>
                  <a:bodyPr/>
                  <a:lstStyle/>
                  <a:p>
                    <a:r>
                      <a:rPr lang="en-US" sz="1400">
                        <a:solidFill>
                          <a:schemeClr val="bg1"/>
                        </a:solidFill>
                      </a:rPr>
                      <a:t>Five Elements</a:t>
                    </a:r>
                  </a:p>
                  <a:p>
                    <a:r>
                      <a:rPr lang="en-US" sz="1400">
                        <a:solidFill>
                          <a:schemeClr val="bg1"/>
                        </a:solidFill>
                      </a:rPr>
                      <a:t> 19.91%</a:t>
                    </a:r>
                    <a:endParaRPr lang="en-US"/>
                  </a:p>
                </c:rich>
              </c:tx>
              <c:dLblPos val="bestFit"/>
              <c:showLegendKey val="0"/>
              <c:showVal val="1"/>
              <c:showCatName val="1"/>
              <c:showSerName val="0"/>
              <c:showPercent val="0"/>
              <c:showBubbleSize val="0"/>
            </c:dLbl>
            <c:dLbl>
              <c:idx val="3"/>
              <c:layout>
                <c:manualLayout>
                  <c:x val="6.0357611548556428E-2"/>
                  <c:y val="-9.9462180863755772E-2"/>
                </c:manualLayout>
              </c:layout>
              <c:tx>
                <c:rich>
                  <a:bodyPr/>
                  <a:lstStyle/>
                  <a:p>
                    <a:r>
                      <a:rPr lang="en-US" sz="1400">
                        <a:solidFill>
                          <a:schemeClr val="bg1"/>
                        </a:solidFill>
                      </a:rPr>
                      <a:t>Auricular</a:t>
                    </a:r>
                  </a:p>
                  <a:p>
                    <a:r>
                      <a:rPr lang="en-US" sz="1400">
                        <a:solidFill>
                          <a:schemeClr val="bg1"/>
                        </a:solidFill>
                      </a:rPr>
                      <a:t>11.49%</a:t>
                    </a:r>
                    <a:endParaRPr lang="en-US"/>
                  </a:p>
                </c:rich>
              </c:tx>
              <c:dLblPos val="bestFit"/>
              <c:showLegendKey val="0"/>
              <c:showVal val="1"/>
              <c:showCatName val="1"/>
              <c:showSerName val="0"/>
              <c:showPercent val="0"/>
              <c:showBubbleSize val="0"/>
            </c:dLbl>
            <c:dLbl>
              <c:idx val="4"/>
              <c:tx>
                <c:rich>
                  <a:bodyPr/>
                  <a:lstStyle/>
                  <a:p>
                    <a:pPr>
                      <a:defRPr sz="1400">
                        <a:solidFill>
                          <a:schemeClr val="tx1"/>
                        </a:solidFill>
                      </a:defRPr>
                    </a:pPr>
                    <a:r>
                      <a:rPr lang="en-US" sz="1400">
                        <a:solidFill>
                          <a:schemeClr val="tx1"/>
                        </a:solidFill>
                      </a:rPr>
                      <a:t>Scalp 7.48%</a:t>
                    </a:r>
                    <a:endParaRPr lang="en-US">
                      <a:solidFill>
                        <a:schemeClr val="tx1"/>
                      </a:solidFill>
                    </a:endParaRPr>
                  </a:p>
                </c:rich>
              </c:tx>
              <c:spPr>
                <a:noFill/>
              </c:spPr>
              <c:dLblPos val="bestFit"/>
              <c:showLegendKey val="0"/>
              <c:showVal val="1"/>
              <c:showCatName val="1"/>
              <c:showSerName val="0"/>
              <c:showPercent val="0"/>
              <c:showBubbleSize val="0"/>
            </c:dLbl>
            <c:dLbl>
              <c:idx val="5"/>
              <c:layout>
                <c:manualLayout>
                  <c:x val="0.12489133858267716"/>
                  <c:y val="-0.10099594368885707"/>
                </c:manualLayout>
              </c:layout>
              <c:tx>
                <c:rich>
                  <a:bodyPr/>
                  <a:lstStyle/>
                  <a:p>
                    <a:r>
                      <a:rPr lang="en-US" sz="1400">
                        <a:solidFill>
                          <a:schemeClr val="bg1"/>
                        </a:solidFill>
                      </a:rPr>
                      <a:t>Master Tung</a:t>
                    </a:r>
                  </a:p>
                  <a:p>
                    <a:r>
                      <a:rPr lang="en-US" sz="1400">
                        <a:solidFill>
                          <a:schemeClr val="bg1"/>
                        </a:solidFill>
                      </a:rPr>
                      <a:t>18.42%</a:t>
                    </a:r>
                    <a:endParaRPr lang="en-US"/>
                  </a:p>
                </c:rich>
              </c:tx>
              <c:dLblPos val="bestFit"/>
              <c:showLegendKey val="0"/>
              <c:showVal val="1"/>
              <c:showCatName val="1"/>
              <c:showSerName val="0"/>
              <c:showPercent val="0"/>
              <c:showBubbleSize val="0"/>
            </c:dLbl>
            <c:dLbl>
              <c:idx val="6"/>
              <c:layout>
                <c:manualLayout>
                  <c:x val="0.13987960807224678"/>
                  <c:y val="6.3977862495694822E-3"/>
                </c:manualLayout>
              </c:layout>
              <c:tx>
                <c:rich>
                  <a:bodyPr/>
                  <a:lstStyle/>
                  <a:p>
                    <a:r>
                      <a:rPr lang="en-US" sz="1400">
                        <a:solidFill>
                          <a:schemeClr val="bg1"/>
                        </a:solidFill>
                      </a:rPr>
                      <a:t>Korean Hand</a:t>
                    </a:r>
                  </a:p>
                  <a:p>
                    <a:r>
                      <a:rPr lang="en-US" sz="1400">
                        <a:solidFill>
                          <a:schemeClr val="bg1"/>
                        </a:solidFill>
                      </a:rPr>
                      <a:t>11.24%</a:t>
                    </a:r>
                    <a:endParaRPr lang="en-US"/>
                  </a:p>
                </c:rich>
              </c:tx>
              <c:dLblPos val="bestFit"/>
              <c:showLegendKey val="0"/>
              <c:showVal val="1"/>
              <c:showCatName val="1"/>
              <c:showSerName val="0"/>
              <c:showPercent val="0"/>
              <c:showBubbleSize val="0"/>
            </c:dLbl>
            <c:dLbl>
              <c:idx val="7"/>
              <c:layout>
                <c:manualLayout>
                  <c:x val="0.1418108998167682"/>
                  <c:y val="0.11658792650918635"/>
                </c:manualLayout>
              </c:layout>
              <c:tx>
                <c:rich>
                  <a:bodyPr/>
                  <a:lstStyle/>
                  <a:p>
                    <a:r>
                      <a:rPr lang="en-US" sz="1400">
                        <a:solidFill>
                          <a:schemeClr val="bg1"/>
                        </a:solidFill>
                      </a:rPr>
                      <a:t>Japanese</a:t>
                    </a:r>
                  </a:p>
                  <a:p>
                    <a:r>
                      <a:rPr lang="en-US" sz="1400">
                        <a:solidFill>
                          <a:schemeClr val="bg1"/>
                        </a:solidFill>
                      </a:rPr>
                      <a:t> 22%</a:t>
                    </a:r>
                    <a:endParaRPr lang="en-US"/>
                  </a:p>
                </c:rich>
              </c:tx>
              <c:showLegendKey val="0"/>
              <c:showVal val="1"/>
              <c:showCatName val="1"/>
              <c:showSerName val="0"/>
              <c:showPercent val="0"/>
              <c:showBubbleSize val="0"/>
            </c:dLbl>
            <c:dLbl>
              <c:idx val="8"/>
              <c:layout>
                <c:manualLayout>
                  <c:x val="7.1840365473183773E-2"/>
                  <c:y val="9.6134965551181104E-2"/>
                </c:manualLayout>
              </c:layout>
              <c:tx>
                <c:rich>
                  <a:bodyPr/>
                  <a:lstStyle/>
                  <a:p>
                    <a:pPr>
                      <a:defRPr sz="1400">
                        <a:solidFill>
                          <a:sysClr val="windowText" lastClr="000000"/>
                        </a:solidFill>
                      </a:defRPr>
                    </a:pPr>
                    <a:r>
                      <a:rPr lang="en-US" sz="1400" dirty="0">
                        <a:solidFill>
                          <a:sysClr val="windowText" lastClr="000000"/>
                        </a:solidFill>
                      </a:rPr>
                      <a:t>Doctor Tan</a:t>
                    </a:r>
                  </a:p>
                  <a:p>
                    <a:pPr>
                      <a:defRPr sz="1400">
                        <a:solidFill>
                          <a:sysClr val="windowText" lastClr="000000"/>
                        </a:solidFill>
                      </a:defRPr>
                    </a:pPr>
                    <a:r>
                      <a:rPr lang="en-US" sz="1400" dirty="0">
                        <a:solidFill>
                          <a:sysClr val="windowText" lastClr="000000"/>
                        </a:solidFill>
                      </a:rPr>
                      <a:t> 16.49%</a:t>
                    </a:r>
                    <a:endParaRPr lang="en-US" dirty="0">
                      <a:solidFill>
                        <a:sysClr val="windowText" lastClr="000000"/>
                      </a:solidFill>
                    </a:endParaRPr>
                  </a:p>
                </c:rich>
              </c:tx>
              <c:spPr>
                <a:noFill/>
              </c:spPr>
              <c:showLegendKey val="0"/>
              <c:showVal val="1"/>
              <c:showCatName val="1"/>
              <c:showSerName val="0"/>
              <c:showPercent val="0"/>
              <c:showBubbleSize val="0"/>
            </c:dLbl>
            <c:spPr>
              <a:noFill/>
            </c:spPr>
            <c:txPr>
              <a:bodyPr/>
              <a:lstStyle/>
              <a:p>
                <a:pPr>
                  <a:defRPr sz="1400">
                    <a:solidFill>
                      <a:schemeClr val="bg1"/>
                    </a:solidFill>
                  </a:defRPr>
                </a:pPr>
                <a:endParaRPr lang="en-US"/>
              </a:p>
            </c:txPr>
            <c:showLegendKey val="0"/>
            <c:showVal val="1"/>
            <c:showCatName val="1"/>
            <c:showSerName val="0"/>
            <c:showPercent val="0"/>
            <c:showBubbleSize val="0"/>
            <c:showLeaderLines val="1"/>
          </c:dLbls>
          <c:cat>
            <c:strRef>
              <c:f>Years!$C$5:$C$13</c:f>
              <c:strCache>
                <c:ptCount val="9"/>
                <c:pt idx="0">
                  <c:v>Traditional Chinese Medicine</c:v>
                </c:pt>
                <c:pt idx="1">
                  <c:v>Neurophysiological</c:v>
                </c:pt>
                <c:pt idx="2">
                  <c:v>Five Elements</c:v>
                </c:pt>
                <c:pt idx="3">
                  <c:v>Auricular</c:v>
                </c:pt>
                <c:pt idx="4">
                  <c:v>Scalp</c:v>
                </c:pt>
                <c:pt idx="5">
                  <c:v>Master Tung</c:v>
                </c:pt>
                <c:pt idx="6">
                  <c:v>Korean Hand</c:v>
                </c:pt>
                <c:pt idx="7">
                  <c:v>Japanese</c:v>
                </c:pt>
                <c:pt idx="8">
                  <c:v>Doctor Tan</c:v>
                </c:pt>
              </c:strCache>
            </c:strRef>
          </c:cat>
          <c:val>
            <c:numRef>
              <c:f>Years!$D$5:$D$13</c:f>
              <c:numCache>
                <c:formatCode>General</c:formatCode>
                <c:ptCount val="9"/>
                <c:pt idx="0">
                  <c:v>58.74</c:v>
                </c:pt>
                <c:pt idx="1">
                  <c:v>17.77</c:v>
                </c:pt>
                <c:pt idx="2">
                  <c:v>19.91</c:v>
                </c:pt>
                <c:pt idx="3">
                  <c:v>11.49</c:v>
                </c:pt>
                <c:pt idx="4">
                  <c:v>7.48</c:v>
                </c:pt>
                <c:pt idx="5">
                  <c:v>18.420000000000002</c:v>
                </c:pt>
                <c:pt idx="6">
                  <c:v>11.24</c:v>
                </c:pt>
                <c:pt idx="7">
                  <c:v>22</c:v>
                </c:pt>
                <c:pt idx="8">
                  <c:v>16.489999999999998</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053113553113555"/>
          <c:y val="9.6450617283950615E-2"/>
          <c:w val="0.63507326007326004"/>
          <c:h val="0.90354938271604934"/>
        </c:manualLayout>
      </c:layout>
      <c:pieChart>
        <c:varyColors val="1"/>
        <c:ser>
          <c:idx val="0"/>
          <c:order val="0"/>
          <c:dPt>
            <c:idx val="2"/>
            <c:bubble3D val="0"/>
            <c:spPr>
              <a:solidFill>
                <a:schemeClr val="accent3">
                  <a:lumMod val="75000"/>
                </a:schemeClr>
              </a:solidFill>
            </c:spPr>
          </c:dPt>
          <c:dLbls>
            <c:dLbl>
              <c:idx val="0"/>
              <c:layout>
                <c:manualLayout>
                  <c:x val="-0.18988000116221634"/>
                  <c:y val="-0.12293029531829129"/>
                </c:manualLayout>
              </c:layout>
              <c:tx>
                <c:rich>
                  <a:bodyPr/>
                  <a:lstStyle/>
                  <a:p>
                    <a:pPr>
                      <a:defRPr sz="1400">
                        <a:solidFill>
                          <a:schemeClr val="bg1"/>
                        </a:solidFill>
                      </a:defRPr>
                    </a:pPr>
                    <a:r>
                      <a:rPr lang="en-US" sz="1400">
                        <a:solidFill>
                          <a:schemeClr val="bg1"/>
                        </a:solidFill>
                      </a:rPr>
                      <a:t>1 Setting </a:t>
                    </a:r>
                  </a:p>
                  <a:p>
                    <a:pPr>
                      <a:defRPr sz="1400">
                        <a:solidFill>
                          <a:schemeClr val="bg1"/>
                        </a:solidFill>
                      </a:defRPr>
                    </a:pPr>
                    <a:r>
                      <a:rPr lang="en-US" sz="1400">
                        <a:solidFill>
                          <a:schemeClr val="bg1"/>
                        </a:solidFill>
                      </a:rPr>
                      <a:t> N = 343</a:t>
                    </a:r>
                    <a:endParaRPr lang="en-US">
                      <a:solidFill>
                        <a:schemeClr val="bg1"/>
                      </a:solidFill>
                    </a:endParaRPr>
                  </a:p>
                </c:rich>
              </c:tx>
              <c:spPr>
                <a:noFill/>
              </c:spPr>
              <c:showLegendKey val="0"/>
              <c:showVal val="1"/>
              <c:showCatName val="1"/>
              <c:showSerName val="0"/>
              <c:showPercent val="0"/>
              <c:showBubbleSize val="0"/>
            </c:dLbl>
            <c:dLbl>
              <c:idx val="1"/>
              <c:layout>
                <c:manualLayout>
                  <c:x val="0.15780864107853676"/>
                  <c:y val="0.12281215661491338"/>
                </c:manualLayout>
              </c:layout>
              <c:tx>
                <c:rich>
                  <a:bodyPr/>
                  <a:lstStyle/>
                  <a:p>
                    <a:r>
                      <a:rPr lang="en-US" sz="1400">
                        <a:solidFill>
                          <a:schemeClr val="bg1"/>
                        </a:solidFill>
                      </a:rPr>
                      <a:t>2 to 4 Settings</a:t>
                    </a:r>
                  </a:p>
                  <a:p>
                    <a:r>
                      <a:rPr lang="en-US" sz="1400">
                        <a:solidFill>
                          <a:schemeClr val="bg1"/>
                        </a:solidFill>
                      </a:rPr>
                      <a:t>N</a:t>
                    </a:r>
                    <a:r>
                      <a:rPr lang="en-US" sz="1400" baseline="0">
                        <a:solidFill>
                          <a:schemeClr val="bg1"/>
                        </a:solidFill>
                      </a:rPr>
                      <a:t> = </a:t>
                    </a:r>
                    <a:r>
                      <a:rPr lang="en-US" sz="1400">
                        <a:solidFill>
                          <a:schemeClr val="bg1"/>
                        </a:solidFill>
                      </a:rPr>
                      <a:t>128</a:t>
                    </a:r>
                    <a:endParaRPr lang="en-US">
                      <a:solidFill>
                        <a:schemeClr val="bg1"/>
                      </a:solidFill>
                    </a:endParaRPr>
                  </a:p>
                </c:rich>
              </c:tx>
              <c:showLegendKey val="0"/>
              <c:showVal val="1"/>
              <c:showCatName val="1"/>
              <c:showSerName val="0"/>
              <c:showPercent val="0"/>
              <c:showBubbleSize val="0"/>
            </c:dLbl>
            <c:dLbl>
              <c:idx val="2"/>
              <c:layout>
                <c:manualLayout>
                  <c:x val="-0.15138013191155533"/>
                  <c:y val="-1.2824739098502059E-2"/>
                </c:manualLayout>
              </c:layout>
              <c:showLegendKey val="0"/>
              <c:showVal val="1"/>
              <c:showCatName val="1"/>
              <c:showSerName val="0"/>
              <c:showPercent val="0"/>
              <c:showBubbleSize val="0"/>
            </c:dLbl>
            <c:dLbl>
              <c:idx val="3"/>
              <c:layout>
                <c:manualLayout>
                  <c:x val="7.1851604342815081E-2"/>
                  <c:y val="-2.6631879800274427E-2"/>
                </c:manualLayout>
              </c:layout>
              <c:showLegendKey val="0"/>
              <c:showVal val="1"/>
              <c:showCatName val="1"/>
              <c:showSerName val="0"/>
              <c:showPercent val="0"/>
              <c:showBubbleSize val="0"/>
            </c:dLbl>
            <c:spPr>
              <a:noFill/>
            </c:spPr>
            <c:txPr>
              <a:bodyPr/>
              <a:lstStyle/>
              <a:p>
                <a:pPr>
                  <a:defRPr sz="1400">
                    <a:solidFill>
                      <a:sysClr val="windowText" lastClr="000000"/>
                    </a:solidFill>
                  </a:defRPr>
                </a:pPr>
                <a:endParaRPr lang="en-US"/>
              </a:p>
            </c:txPr>
            <c:showLegendKey val="0"/>
            <c:showVal val="1"/>
            <c:showCatName val="1"/>
            <c:showSerName val="0"/>
            <c:showPercent val="0"/>
            <c:showBubbleSize val="0"/>
            <c:showLeaderLines val="1"/>
          </c:dLbls>
          <c:cat>
            <c:strRef>
              <c:f>Years!$C$5:$C$8</c:f>
              <c:strCache>
                <c:ptCount val="4"/>
                <c:pt idx="0">
                  <c:v>1 Setting</c:v>
                </c:pt>
                <c:pt idx="1">
                  <c:v>2 to 4 Settings</c:v>
                </c:pt>
                <c:pt idx="2">
                  <c:v>5 or more Settings</c:v>
                </c:pt>
                <c:pt idx="3">
                  <c:v>Missing</c:v>
                </c:pt>
              </c:strCache>
            </c:strRef>
          </c:cat>
          <c:val>
            <c:numRef>
              <c:f>Years!$D$5:$D$8</c:f>
              <c:numCache>
                <c:formatCode>###0</c:formatCode>
                <c:ptCount val="4"/>
                <c:pt idx="0">
                  <c:v>343</c:v>
                </c:pt>
                <c:pt idx="1">
                  <c:v>128</c:v>
                </c:pt>
                <c:pt idx="2">
                  <c:v>9</c:v>
                </c:pt>
                <c:pt idx="3">
                  <c:v>5</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2037262049412712"/>
          <c:y val="0.14023631840796019"/>
          <c:w val="0.57076614743809195"/>
          <c:h val="0.859763779527559"/>
        </c:manualLayout>
      </c:layout>
      <c:pieChart>
        <c:varyColors val="1"/>
        <c:ser>
          <c:idx val="0"/>
          <c:order val="0"/>
          <c:dPt>
            <c:idx val="0"/>
            <c:bubble3D val="0"/>
          </c:dPt>
          <c:dPt>
            <c:idx val="1"/>
            <c:bubble3D val="0"/>
          </c:dPt>
          <c:dPt>
            <c:idx val="2"/>
            <c:bubble3D val="0"/>
            <c:spPr>
              <a:solidFill>
                <a:schemeClr val="accent3">
                  <a:lumMod val="75000"/>
                </a:schemeClr>
              </a:solidFill>
            </c:spPr>
          </c:dPt>
          <c:dPt>
            <c:idx val="3"/>
            <c:bubble3D val="0"/>
          </c:dPt>
          <c:dPt>
            <c:idx val="4"/>
            <c:bubble3D val="0"/>
            <c:spPr>
              <a:solidFill>
                <a:schemeClr val="accent6">
                  <a:lumMod val="75000"/>
                </a:schemeClr>
              </a:solidFill>
            </c:spPr>
          </c:dPt>
          <c:dPt>
            <c:idx val="5"/>
            <c:bubble3D val="0"/>
          </c:dPt>
          <c:dPt>
            <c:idx val="6"/>
            <c:bubble3D val="0"/>
          </c:dPt>
          <c:dLbls>
            <c:dLbl>
              <c:idx val="0"/>
              <c:layout>
                <c:manualLayout>
                  <c:x val="-0.16934137139107611"/>
                  <c:y val="-0.11354053454585783"/>
                </c:manualLayout>
              </c:layout>
              <c:tx>
                <c:rich>
                  <a:bodyPr/>
                  <a:lstStyle/>
                  <a:p>
                    <a:pPr>
                      <a:defRPr sz="1400">
                        <a:solidFill>
                          <a:schemeClr val="bg1"/>
                        </a:solidFill>
                      </a:defRPr>
                    </a:pPr>
                    <a:r>
                      <a:rPr lang="en-US" sz="1400" dirty="0"/>
                      <a:t>Sole </a:t>
                    </a:r>
                    <a:r>
                      <a:rPr lang="en-US" sz="1200" dirty="0"/>
                      <a:t>Owner/Practitione</a:t>
                    </a:r>
                    <a:r>
                      <a:rPr lang="en-US" sz="1400" dirty="0"/>
                      <a:t>r Independent Setting, 290</a:t>
                    </a:r>
                    <a:endParaRPr lang="en-US" dirty="0"/>
                  </a:p>
                </c:rich>
              </c:tx>
              <c:spPr>
                <a:noFill/>
              </c:spPr>
              <c:dLblPos val="bestFit"/>
              <c:showLegendKey val="0"/>
              <c:showVal val="1"/>
              <c:showCatName val="1"/>
              <c:showSerName val="0"/>
              <c:showPercent val="0"/>
              <c:showBubbleSize val="0"/>
            </c:dLbl>
            <c:dLbl>
              <c:idx val="1"/>
              <c:layout>
                <c:manualLayout>
                  <c:x val="0.19271397477754304"/>
                  <c:y val="-0.10159258608968905"/>
                </c:manualLayout>
              </c:layout>
              <c:tx>
                <c:rich>
                  <a:bodyPr/>
                  <a:lstStyle/>
                  <a:p>
                    <a:pPr>
                      <a:defRPr sz="1400">
                        <a:solidFill>
                          <a:schemeClr val="bg1"/>
                        </a:solidFill>
                      </a:defRPr>
                    </a:pPr>
                    <a:r>
                      <a:rPr lang="en-US" sz="1400">
                        <a:solidFill>
                          <a:schemeClr val="bg1"/>
                        </a:solidFill>
                      </a:rPr>
                      <a:t>Independent Practitioner in Group Setting</a:t>
                    </a:r>
                  </a:p>
                  <a:p>
                    <a:pPr>
                      <a:defRPr sz="1400">
                        <a:solidFill>
                          <a:schemeClr val="bg1"/>
                        </a:solidFill>
                      </a:defRPr>
                    </a:pPr>
                    <a:r>
                      <a:rPr lang="en-US" sz="1400">
                        <a:solidFill>
                          <a:schemeClr val="bg1"/>
                        </a:solidFill>
                      </a:rPr>
                      <a:t>N</a:t>
                    </a:r>
                    <a:r>
                      <a:rPr lang="en-US" sz="1400" baseline="0">
                        <a:solidFill>
                          <a:schemeClr val="bg1"/>
                        </a:solidFill>
                      </a:rPr>
                      <a:t> = </a:t>
                    </a:r>
                    <a:r>
                      <a:rPr lang="en-US" sz="1400">
                        <a:solidFill>
                          <a:schemeClr val="bg1"/>
                        </a:solidFill>
                      </a:rPr>
                      <a:t>93</a:t>
                    </a:r>
                    <a:endParaRPr lang="en-US">
                      <a:solidFill>
                        <a:schemeClr val="bg1"/>
                      </a:solidFill>
                    </a:endParaRPr>
                  </a:p>
                </c:rich>
              </c:tx>
              <c:spPr>
                <a:noFill/>
              </c:spPr>
              <c:dLblPos val="bestFit"/>
              <c:showLegendKey val="0"/>
              <c:showVal val="1"/>
              <c:showCatName val="1"/>
              <c:showSerName val="0"/>
              <c:showPercent val="0"/>
              <c:showBubbleSize val="0"/>
            </c:dLbl>
            <c:dLbl>
              <c:idx val="2"/>
              <c:layout>
                <c:manualLayout>
                  <c:x val="-6.8117438064144414E-2"/>
                  <c:y val="0.15584315897048032"/>
                </c:manualLayout>
              </c:layout>
              <c:tx>
                <c:rich>
                  <a:bodyPr/>
                  <a:lstStyle/>
                  <a:p>
                    <a:r>
                      <a:rPr lang="en-US" sz="1400">
                        <a:solidFill>
                          <a:sysClr val="windowText" lastClr="000000"/>
                        </a:solidFill>
                      </a:rPr>
                      <a:t>Acupuncture Medical Group (Inc. or LLC)</a:t>
                    </a:r>
                  </a:p>
                  <a:p>
                    <a:r>
                      <a:rPr lang="en-US" sz="1400">
                        <a:solidFill>
                          <a:sysClr val="windowText" lastClr="000000"/>
                        </a:solidFill>
                      </a:rPr>
                      <a:t>N</a:t>
                    </a:r>
                    <a:r>
                      <a:rPr lang="en-US" sz="1400" baseline="0">
                        <a:solidFill>
                          <a:sysClr val="windowText" lastClr="000000"/>
                        </a:solidFill>
                      </a:rPr>
                      <a:t> =</a:t>
                    </a:r>
                    <a:r>
                      <a:rPr lang="en-US" sz="1400">
                        <a:solidFill>
                          <a:sysClr val="windowText" lastClr="000000"/>
                        </a:solidFill>
                      </a:rPr>
                      <a:t> 44</a:t>
                    </a:r>
                    <a:endParaRPr lang="en-US"/>
                  </a:p>
                </c:rich>
              </c:tx>
              <c:dLblPos val="bestFit"/>
              <c:showLegendKey val="0"/>
              <c:showVal val="1"/>
              <c:showCatName val="1"/>
              <c:showSerName val="0"/>
              <c:showPercent val="0"/>
              <c:showBubbleSize val="0"/>
            </c:dLbl>
            <c:dLbl>
              <c:idx val="3"/>
              <c:layout>
                <c:manualLayout>
                  <c:x val="-0.14688272197682606"/>
                  <c:y val="9.9506354587323237E-2"/>
                </c:manualLayout>
              </c:layout>
              <c:tx>
                <c:rich>
                  <a:bodyPr/>
                  <a:lstStyle/>
                  <a:p>
                    <a:r>
                      <a:rPr lang="en-US" sz="1400">
                        <a:solidFill>
                          <a:sysClr val="windowText" lastClr="000000"/>
                        </a:solidFill>
                      </a:rPr>
                      <a:t>Interdisciplinary Medical Group</a:t>
                    </a:r>
                  </a:p>
                  <a:p>
                    <a:r>
                      <a:rPr lang="en-US" sz="1400">
                        <a:solidFill>
                          <a:sysClr val="windowText" lastClr="000000"/>
                        </a:solidFill>
                      </a:rPr>
                      <a:t>N</a:t>
                    </a:r>
                    <a:r>
                      <a:rPr lang="en-US" sz="1400" baseline="0">
                        <a:solidFill>
                          <a:sysClr val="windowText" lastClr="000000"/>
                        </a:solidFill>
                      </a:rPr>
                      <a:t> = </a:t>
                    </a:r>
                    <a:r>
                      <a:rPr lang="en-US" sz="1400">
                        <a:solidFill>
                          <a:sysClr val="windowText" lastClr="000000"/>
                        </a:solidFill>
                      </a:rPr>
                      <a:t>22</a:t>
                    </a:r>
                    <a:endParaRPr lang="en-US"/>
                  </a:p>
                </c:rich>
              </c:tx>
              <c:dLblPos val="bestFit"/>
              <c:showLegendKey val="0"/>
              <c:showVal val="1"/>
              <c:showCatName val="1"/>
              <c:showSerName val="0"/>
              <c:showPercent val="0"/>
              <c:showBubbleSize val="0"/>
            </c:dLbl>
            <c:dLbl>
              <c:idx val="4"/>
              <c:layout>
                <c:manualLayout>
                  <c:x val="-8.1210549900774601E-2"/>
                  <c:y val="-4.1686362961062115E-3"/>
                </c:manualLayout>
              </c:layout>
              <c:tx>
                <c:rich>
                  <a:bodyPr/>
                  <a:lstStyle/>
                  <a:p>
                    <a:r>
                      <a:rPr lang="en-US" sz="1400"/>
                      <a:t>House Calls/Home Visits,</a:t>
                    </a:r>
                  </a:p>
                  <a:p>
                    <a:r>
                      <a:rPr lang="en-US" sz="1400"/>
                      <a:t>N</a:t>
                    </a:r>
                    <a:r>
                      <a:rPr lang="en-US" sz="1400" baseline="0"/>
                      <a:t> = </a:t>
                    </a:r>
                    <a:r>
                      <a:rPr lang="en-US" sz="1400"/>
                      <a:t>21</a:t>
                    </a:r>
                    <a:endParaRPr lang="en-US"/>
                  </a:p>
                </c:rich>
              </c:tx>
              <c:showLegendKey val="0"/>
              <c:showVal val="1"/>
              <c:showCatName val="1"/>
              <c:showSerName val="0"/>
              <c:showPercent val="0"/>
              <c:showBubbleSize val="0"/>
            </c:dLbl>
            <c:dLbl>
              <c:idx val="5"/>
              <c:layout>
                <c:manualLayout>
                  <c:x val="-1.1703316048908521E-2"/>
                  <c:y val="-2.4031730167519798E-2"/>
                </c:manualLayout>
              </c:layout>
              <c:tx>
                <c:rich>
                  <a:bodyPr/>
                  <a:lstStyle/>
                  <a:p>
                    <a:r>
                      <a:rPr lang="en-US" sz="1400"/>
                      <a:t>Multiple </a:t>
                    </a:r>
                  </a:p>
                  <a:p>
                    <a:r>
                      <a:rPr lang="en-US" sz="1400"/>
                      <a:t>Settings</a:t>
                    </a:r>
                    <a:r>
                      <a:rPr lang="en-US" sz="1400" baseline="0"/>
                      <a:t> </a:t>
                    </a:r>
                  </a:p>
                  <a:p>
                    <a:r>
                      <a:rPr lang="en-US" sz="1400" baseline="0"/>
                      <a:t>N = </a:t>
                    </a:r>
                    <a:r>
                      <a:rPr lang="en-US" sz="1400"/>
                      <a:t>9</a:t>
                    </a:r>
                    <a:endParaRPr lang="en-US"/>
                  </a:p>
                </c:rich>
              </c:tx>
              <c:showLegendKey val="0"/>
              <c:showVal val="1"/>
              <c:showCatName val="1"/>
              <c:showSerName val="0"/>
              <c:showPercent val="0"/>
              <c:showBubbleSize val="0"/>
            </c:dLbl>
            <c:dLbl>
              <c:idx val="6"/>
              <c:layout>
                <c:manualLayout>
                  <c:x val="8.2662921707957235E-2"/>
                  <c:y val="-3.3823152037384695E-2"/>
                </c:manualLayout>
              </c:layout>
              <c:showLegendKey val="0"/>
              <c:showVal val="1"/>
              <c:showCatName val="1"/>
              <c:showSerName val="0"/>
              <c:showPercent val="0"/>
              <c:showBubbleSize val="0"/>
            </c:dLbl>
            <c:spPr>
              <a:noFill/>
            </c:spPr>
            <c:txPr>
              <a:bodyPr/>
              <a:lstStyle/>
              <a:p>
                <a:pPr>
                  <a:defRPr sz="1400">
                    <a:solidFill>
                      <a:sysClr val="windowText" lastClr="000000"/>
                    </a:solidFill>
                  </a:defRPr>
                </a:pPr>
                <a:endParaRPr lang="en-US"/>
              </a:p>
            </c:txPr>
            <c:showLegendKey val="0"/>
            <c:showVal val="1"/>
            <c:showCatName val="1"/>
            <c:showSerName val="0"/>
            <c:showPercent val="0"/>
            <c:showBubbleSize val="0"/>
            <c:showLeaderLines val="1"/>
          </c:dLbls>
          <c:cat>
            <c:strRef>
              <c:f>Years!$C$5:$C$11</c:f>
              <c:strCache>
                <c:ptCount val="7"/>
                <c:pt idx="0">
                  <c:v>Sole Owner/Practitioner Independent Setting</c:v>
                </c:pt>
                <c:pt idx="1">
                  <c:v>Independent Practitioner in Group Setting</c:v>
                </c:pt>
                <c:pt idx="2">
                  <c:v>Acupuncture Medical Group (Inc. or LLC)</c:v>
                </c:pt>
                <c:pt idx="3">
                  <c:v>Interdisciplinary Medical Group</c:v>
                </c:pt>
                <c:pt idx="4">
                  <c:v>House Calls/Home Visits</c:v>
                </c:pt>
                <c:pt idx="5">
                  <c:v>Multiple Settings</c:v>
                </c:pt>
                <c:pt idx="6">
                  <c:v>Hospital</c:v>
                </c:pt>
              </c:strCache>
            </c:strRef>
          </c:cat>
          <c:val>
            <c:numRef>
              <c:f>Years!$D$5:$D$11</c:f>
              <c:numCache>
                <c:formatCode>###0</c:formatCode>
                <c:ptCount val="7"/>
                <c:pt idx="0">
                  <c:v>290</c:v>
                </c:pt>
                <c:pt idx="1">
                  <c:v>93</c:v>
                </c:pt>
                <c:pt idx="2">
                  <c:v>44</c:v>
                </c:pt>
                <c:pt idx="3">
                  <c:v>22</c:v>
                </c:pt>
                <c:pt idx="4">
                  <c:v>21</c:v>
                </c:pt>
                <c:pt idx="5">
                  <c:v>9</c:v>
                </c:pt>
                <c:pt idx="6">
                  <c:v>6</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586877976130846"/>
          <c:y val="6.1816343902958086E-2"/>
          <c:w val="0.61013153413075272"/>
          <c:h val="0.81007328686954672"/>
        </c:manualLayout>
      </c:layout>
      <c:pieChart>
        <c:varyColors val="1"/>
        <c:ser>
          <c:idx val="0"/>
          <c:order val="0"/>
          <c:dPt>
            <c:idx val="0"/>
            <c:bubble3D val="0"/>
          </c:dPt>
          <c:dPt>
            <c:idx val="1"/>
            <c:bubble3D val="0"/>
          </c:dPt>
          <c:dPt>
            <c:idx val="2"/>
            <c:bubble3D val="0"/>
            <c:spPr>
              <a:solidFill>
                <a:schemeClr val="accent3">
                  <a:lumMod val="75000"/>
                </a:schemeClr>
              </a:solidFill>
            </c:spPr>
          </c:dPt>
          <c:dPt>
            <c:idx val="3"/>
            <c:bubble3D val="0"/>
          </c:dPt>
          <c:dPt>
            <c:idx val="4"/>
            <c:bubble3D val="0"/>
            <c:spPr>
              <a:solidFill>
                <a:schemeClr val="accent6">
                  <a:lumMod val="75000"/>
                </a:schemeClr>
              </a:solidFill>
            </c:spPr>
          </c:dPt>
          <c:dLbls>
            <c:dLbl>
              <c:idx val="0"/>
              <c:layout>
                <c:manualLayout>
                  <c:x val="-9.4561487740861663E-2"/>
                  <c:y val="0.14477586742480517"/>
                </c:manualLayout>
              </c:layout>
              <c:tx>
                <c:rich>
                  <a:bodyPr/>
                  <a:lstStyle/>
                  <a:p>
                    <a:pPr>
                      <a:defRPr sz="1400">
                        <a:solidFill>
                          <a:schemeClr val="bg1"/>
                        </a:solidFill>
                      </a:defRPr>
                    </a:pPr>
                    <a:r>
                      <a:rPr lang="en-US" sz="1400">
                        <a:solidFill>
                          <a:schemeClr val="bg1"/>
                        </a:solidFill>
                      </a:rPr>
                      <a:t>0 - 10 hours</a:t>
                    </a:r>
                  </a:p>
                  <a:p>
                    <a:pPr>
                      <a:defRPr sz="1400">
                        <a:solidFill>
                          <a:schemeClr val="bg1"/>
                        </a:solidFill>
                      </a:defRPr>
                    </a:pPr>
                    <a:r>
                      <a:rPr lang="en-US" sz="1400">
                        <a:solidFill>
                          <a:schemeClr val="bg1"/>
                        </a:solidFill>
                      </a:rPr>
                      <a:t>N</a:t>
                    </a:r>
                    <a:r>
                      <a:rPr lang="en-US" sz="1400" baseline="0">
                        <a:solidFill>
                          <a:schemeClr val="bg1"/>
                        </a:solidFill>
                      </a:rPr>
                      <a:t> = </a:t>
                    </a:r>
                    <a:r>
                      <a:rPr lang="en-US" sz="1400">
                        <a:solidFill>
                          <a:schemeClr val="bg1"/>
                        </a:solidFill>
                      </a:rPr>
                      <a:t>63</a:t>
                    </a:r>
                    <a:endParaRPr lang="en-US">
                      <a:solidFill>
                        <a:schemeClr val="bg1"/>
                      </a:solidFill>
                    </a:endParaRPr>
                  </a:p>
                </c:rich>
              </c:tx>
              <c:spPr>
                <a:noFill/>
              </c:spPr>
              <c:dLblPos val="bestFit"/>
              <c:showLegendKey val="0"/>
              <c:showVal val="1"/>
              <c:showCatName val="1"/>
              <c:showSerName val="0"/>
              <c:showPercent val="0"/>
              <c:showBubbleSize val="0"/>
            </c:dLbl>
            <c:dLbl>
              <c:idx val="1"/>
              <c:layout>
                <c:manualLayout>
                  <c:x val="-0.17227834325587352"/>
                  <c:y val="1.2758471657595116E-2"/>
                </c:manualLayout>
              </c:layout>
              <c:tx>
                <c:rich>
                  <a:bodyPr/>
                  <a:lstStyle/>
                  <a:p>
                    <a:pPr>
                      <a:defRPr sz="1400">
                        <a:solidFill>
                          <a:schemeClr val="bg1"/>
                        </a:solidFill>
                      </a:defRPr>
                    </a:pPr>
                    <a:r>
                      <a:rPr lang="en-US" sz="1400">
                        <a:solidFill>
                          <a:schemeClr val="bg1"/>
                        </a:solidFill>
                      </a:rPr>
                      <a:t>11 - 20 hours</a:t>
                    </a:r>
                  </a:p>
                  <a:p>
                    <a:pPr>
                      <a:defRPr sz="1400">
                        <a:solidFill>
                          <a:schemeClr val="bg1"/>
                        </a:solidFill>
                      </a:defRPr>
                    </a:pPr>
                    <a:r>
                      <a:rPr lang="en-US" sz="1400">
                        <a:solidFill>
                          <a:schemeClr val="bg1"/>
                        </a:solidFill>
                      </a:rPr>
                      <a:t>N</a:t>
                    </a:r>
                    <a:r>
                      <a:rPr lang="en-US" sz="1400" baseline="0">
                        <a:solidFill>
                          <a:schemeClr val="bg1"/>
                        </a:solidFill>
                      </a:rPr>
                      <a:t> =</a:t>
                    </a:r>
                    <a:r>
                      <a:rPr lang="en-US" sz="1400">
                        <a:solidFill>
                          <a:schemeClr val="bg1"/>
                        </a:solidFill>
                      </a:rPr>
                      <a:t> 100</a:t>
                    </a:r>
                    <a:endParaRPr lang="en-US">
                      <a:solidFill>
                        <a:schemeClr val="bg1"/>
                      </a:solidFill>
                    </a:endParaRPr>
                  </a:p>
                </c:rich>
              </c:tx>
              <c:spPr>
                <a:noFill/>
              </c:spPr>
              <c:dLblPos val="bestFit"/>
              <c:showLegendKey val="0"/>
              <c:showVal val="1"/>
              <c:showCatName val="1"/>
              <c:showSerName val="0"/>
              <c:showPercent val="0"/>
              <c:showBubbleSize val="0"/>
            </c:dLbl>
            <c:dLbl>
              <c:idx val="2"/>
              <c:layout>
                <c:manualLayout>
                  <c:x val="4.97687407976442E-2"/>
                  <c:y val="-0.23947812698369822"/>
                </c:manualLayout>
              </c:layout>
              <c:tx>
                <c:rich>
                  <a:bodyPr/>
                  <a:lstStyle/>
                  <a:p>
                    <a:pPr>
                      <a:defRPr sz="1400">
                        <a:solidFill>
                          <a:schemeClr val="bg1"/>
                        </a:solidFill>
                      </a:defRPr>
                    </a:pPr>
                    <a:r>
                      <a:rPr lang="en-US" sz="1400">
                        <a:solidFill>
                          <a:schemeClr val="bg1"/>
                        </a:solidFill>
                      </a:rPr>
                      <a:t>21 - 39 hours</a:t>
                    </a:r>
                  </a:p>
                  <a:p>
                    <a:pPr>
                      <a:defRPr sz="1400">
                        <a:solidFill>
                          <a:schemeClr val="bg1"/>
                        </a:solidFill>
                      </a:defRPr>
                    </a:pPr>
                    <a:r>
                      <a:rPr lang="en-US" sz="1400">
                        <a:solidFill>
                          <a:schemeClr val="bg1"/>
                        </a:solidFill>
                      </a:rPr>
                      <a:t>N</a:t>
                    </a:r>
                    <a:r>
                      <a:rPr lang="en-US" sz="1400" baseline="0">
                        <a:solidFill>
                          <a:schemeClr val="bg1"/>
                        </a:solidFill>
                      </a:rPr>
                      <a:t> = </a:t>
                    </a:r>
                    <a:r>
                      <a:rPr lang="en-US" sz="1400">
                        <a:solidFill>
                          <a:schemeClr val="bg1"/>
                        </a:solidFill>
                      </a:rPr>
                      <a:t> 188</a:t>
                    </a:r>
                    <a:endParaRPr lang="en-US">
                      <a:solidFill>
                        <a:schemeClr val="bg1"/>
                      </a:solidFill>
                    </a:endParaRPr>
                  </a:p>
                </c:rich>
              </c:tx>
              <c:spPr>
                <a:noFill/>
              </c:spPr>
              <c:dLblPos val="bestFit"/>
              <c:showLegendKey val="0"/>
              <c:showVal val="1"/>
              <c:showCatName val="1"/>
              <c:showSerName val="0"/>
              <c:showPercent val="0"/>
              <c:showBubbleSize val="0"/>
            </c:dLbl>
            <c:dLbl>
              <c:idx val="3"/>
              <c:layout>
                <c:manualLayout>
                  <c:x val="0.17832053005569426"/>
                  <c:y val="0.14524677768623695"/>
                </c:manualLayout>
              </c:layout>
              <c:tx>
                <c:rich>
                  <a:bodyPr/>
                  <a:lstStyle/>
                  <a:p>
                    <a:pPr>
                      <a:defRPr sz="1400">
                        <a:solidFill>
                          <a:schemeClr val="bg1"/>
                        </a:solidFill>
                      </a:defRPr>
                    </a:pPr>
                    <a:r>
                      <a:rPr lang="en-US" sz="1400">
                        <a:solidFill>
                          <a:schemeClr val="bg1"/>
                        </a:solidFill>
                      </a:rPr>
                      <a:t>40 or more hours</a:t>
                    </a:r>
                  </a:p>
                  <a:p>
                    <a:pPr>
                      <a:defRPr sz="1400">
                        <a:solidFill>
                          <a:schemeClr val="bg1"/>
                        </a:solidFill>
                      </a:defRPr>
                    </a:pPr>
                    <a:r>
                      <a:rPr lang="en-US" sz="1400">
                        <a:solidFill>
                          <a:schemeClr val="bg1"/>
                        </a:solidFill>
                      </a:rPr>
                      <a:t>N</a:t>
                    </a:r>
                    <a:r>
                      <a:rPr lang="en-US" sz="1400" baseline="0">
                        <a:solidFill>
                          <a:schemeClr val="bg1"/>
                        </a:solidFill>
                      </a:rPr>
                      <a:t> = </a:t>
                    </a:r>
                    <a:r>
                      <a:rPr lang="en-US" sz="1400">
                        <a:solidFill>
                          <a:schemeClr val="bg1"/>
                        </a:solidFill>
                      </a:rPr>
                      <a:t>131</a:t>
                    </a:r>
                    <a:endParaRPr lang="en-US">
                      <a:solidFill>
                        <a:schemeClr val="bg1"/>
                      </a:solidFill>
                    </a:endParaRPr>
                  </a:p>
                </c:rich>
              </c:tx>
              <c:spPr>
                <a:noFill/>
              </c:spPr>
              <c:dLblPos val="bestFit"/>
              <c:showLegendKey val="0"/>
              <c:showVal val="1"/>
              <c:showCatName val="1"/>
              <c:showSerName val="0"/>
              <c:showPercent val="0"/>
              <c:showBubbleSize val="0"/>
            </c:dLbl>
            <c:dLbl>
              <c:idx val="4"/>
              <c:layout>
                <c:manualLayout>
                  <c:x val="-8.1210549900774601E-2"/>
                  <c:y val="-4.1686362961062115E-3"/>
                </c:manualLayout>
              </c:layout>
              <c:showLegendKey val="0"/>
              <c:showVal val="1"/>
              <c:showCatName val="1"/>
              <c:showSerName val="0"/>
              <c:showPercent val="0"/>
              <c:showBubbleSize val="0"/>
            </c:dLbl>
            <c:dLbl>
              <c:idx val="5"/>
              <c:layout>
                <c:manualLayout>
                  <c:x val="-1.1703316048908521E-2"/>
                  <c:y val="-2.4031730167519798E-2"/>
                </c:manualLayout>
              </c:layout>
              <c:showLegendKey val="0"/>
              <c:showVal val="1"/>
              <c:showCatName val="1"/>
              <c:showSerName val="0"/>
              <c:showPercent val="0"/>
              <c:showBubbleSize val="0"/>
            </c:dLbl>
            <c:dLbl>
              <c:idx val="6"/>
              <c:layout>
                <c:manualLayout>
                  <c:x val="8.2662921707957235E-2"/>
                  <c:y val="-3.3823152037384695E-2"/>
                </c:manualLayout>
              </c:layout>
              <c:showLegendKey val="0"/>
              <c:showVal val="1"/>
              <c:showCatName val="1"/>
              <c:showSerName val="0"/>
              <c:showPercent val="0"/>
              <c:showBubbleSize val="0"/>
            </c:dLbl>
            <c:spPr>
              <a:noFill/>
            </c:spPr>
            <c:txPr>
              <a:bodyPr/>
              <a:lstStyle/>
              <a:p>
                <a:pPr>
                  <a:defRPr sz="1400">
                    <a:solidFill>
                      <a:sysClr val="windowText" lastClr="000000"/>
                    </a:solidFill>
                  </a:defRPr>
                </a:pPr>
                <a:endParaRPr lang="en-US"/>
              </a:p>
            </c:txPr>
            <c:showLegendKey val="0"/>
            <c:showVal val="1"/>
            <c:showCatName val="1"/>
            <c:showSerName val="0"/>
            <c:showPercent val="0"/>
            <c:showBubbleSize val="0"/>
            <c:showLeaderLines val="1"/>
          </c:dLbls>
          <c:cat>
            <c:strRef>
              <c:f>Years!$C$5:$C$9</c:f>
              <c:strCache>
                <c:ptCount val="5"/>
                <c:pt idx="0">
                  <c:v>0 - 10 hours</c:v>
                </c:pt>
                <c:pt idx="1">
                  <c:v>11 - 20 hours</c:v>
                </c:pt>
                <c:pt idx="2">
                  <c:v>21 - 39 hours</c:v>
                </c:pt>
                <c:pt idx="3">
                  <c:v>40 or more hours</c:v>
                </c:pt>
                <c:pt idx="4">
                  <c:v>Missing</c:v>
                </c:pt>
              </c:strCache>
            </c:strRef>
          </c:cat>
          <c:val>
            <c:numRef>
              <c:f>Years!$D$5:$D$9</c:f>
              <c:numCache>
                <c:formatCode>###0</c:formatCode>
                <c:ptCount val="5"/>
                <c:pt idx="0">
                  <c:v>63</c:v>
                </c:pt>
                <c:pt idx="1">
                  <c:v>100</c:v>
                </c:pt>
                <c:pt idx="2">
                  <c:v>188</c:v>
                </c:pt>
                <c:pt idx="3">
                  <c:v>131</c:v>
                </c:pt>
                <c:pt idx="4">
                  <c:v>3</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668502326779705"/>
          <c:y val="0.11428433535010002"/>
          <c:w val="0.59953392774432601"/>
          <c:h val="0.76560201101622849"/>
        </c:manualLayout>
      </c:layout>
      <c:pieChart>
        <c:varyColors val="1"/>
        <c:ser>
          <c:idx val="0"/>
          <c:order val="0"/>
          <c:dPt>
            <c:idx val="0"/>
            <c:bubble3D val="0"/>
          </c:dPt>
          <c:dPt>
            <c:idx val="1"/>
            <c:bubble3D val="0"/>
          </c:dPt>
          <c:dPt>
            <c:idx val="2"/>
            <c:bubble3D val="0"/>
            <c:spPr>
              <a:solidFill>
                <a:schemeClr val="accent3">
                  <a:lumMod val="75000"/>
                </a:schemeClr>
              </a:solidFill>
            </c:spPr>
          </c:dPt>
          <c:dPt>
            <c:idx val="3"/>
            <c:bubble3D val="0"/>
          </c:dPt>
          <c:dLbls>
            <c:dLbl>
              <c:idx val="0"/>
              <c:layout>
                <c:manualLayout>
                  <c:x val="-0.1583463590004103"/>
                  <c:y val="-0.10876627861708667"/>
                </c:manualLayout>
              </c:layout>
              <c:tx>
                <c:rich>
                  <a:bodyPr/>
                  <a:lstStyle/>
                  <a:p>
                    <a:pPr>
                      <a:defRPr sz="1400">
                        <a:solidFill>
                          <a:schemeClr val="bg1"/>
                        </a:solidFill>
                      </a:defRPr>
                    </a:pPr>
                    <a:r>
                      <a:rPr lang="en-US" sz="1400">
                        <a:solidFill>
                          <a:schemeClr val="bg1"/>
                        </a:solidFill>
                      </a:rPr>
                      <a:t>Urban</a:t>
                    </a:r>
                  </a:p>
                  <a:p>
                    <a:pPr>
                      <a:defRPr sz="1400">
                        <a:solidFill>
                          <a:schemeClr val="bg1"/>
                        </a:solidFill>
                      </a:defRPr>
                    </a:pPr>
                    <a:r>
                      <a:rPr lang="en-US" sz="1400">
                        <a:solidFill>
                          <a:schemeClr val="bg1"/>
                        </a:solidFill>
                      </a:rPr>
                      <a:t>N</a:t>
                    </a:r>
                    <a:r>
                      <a:rPr lang="en-US" sz="1400" baseline="0">
                        <a:solidFill>
                          <a:schemeClr val="bg1"/>
                        </a:solidFill>
                      </a:rPr>
                      <a:t> =</a:t>
                    </a:r>
                    <a:r>
                      <a:rPr lang="en-US" sz="1400">
                        <a:solidFill>
                          <a:schemeClr val="bg1"/>
                        </a:solidFill>
                      </a:rPr>
                      <a:t> 308</a:t>
                    </a:r>
                    <a:endParaRPr lang="en-US">
                      <a:solidFill>
                        <a:schemeClr val="bg1"/>
                      </a:solidFill>
                    </a:endParaRPr>
                  </a:p>
                </c:rich>
              </c:tx>
              <c:spPr>
                <a:noFill/>
              </c:spPr>
              <c:dLblPos val="bestFit"/>
              <c:showLegendKey val="0"/>
              <c:showVal val="1"/>
              <c:showCatName val="1"/>
              <c:showSerName val="0"/>
              <c:showPercent val="0"/>
              <c:showBubbleSize val="0"/>
            </c:dLbl>
            <c:dLbl>
              <c:idx val="1"/>
              <c:layout>
                <c:manualLayout>
                  <c:x val="0.15152774792729073"/>
                  <c:y val="5.5211041203581612E-2"/>
                </c:manualLayout>
              </c:layout>
              <c:tx>
                <c:rich>
                  <a:bodyPr/>
                  <a:lstStyle/>
                  <a:p>
                    <a:pPr>
                      <a:defRPr sz="1400">
                        <a:solidFill>
                          <a:schemeClr val="bg1"/>
                        </a:solidFill>
                      </a:defRPr>
                    </a:pPr>
                    <a:r>
                      <a:rPr lang="en-US" sz="1400">
                        <a:solidFill>
                          <a:schemeClr val="bg1"/>
                        </a:solidFill>
                      </a:rPr>
                      <a:t>Suburban</a:t>
                    </a:r>
                  </a:p>
                  <a:p>
                    <a:pPr>
                      <a:defRPr sz="1400">
                        <a:solidFill>
                          <a:schemeClr val="bg1"/>
                        </a:solidFill>
                      </a:defRPr>
                    </a:pPr>
                    <a:r>
                      <a:rPr lang="en-US" sz="1400">
                        <a:solidFill>
                          <a:schemeClr val="bg1"/>
                        </a:solidFill>
                      </a:rPr>
                      <a:t>N</a:t>
                    </a:r>
                    <a:r>
                      <a:rPr lang="en-US" sz="1400" baseline="0">
                        <a:solidFill>
                          <a:schemeClr val="bg1"/>
                        </a:solidFill>
                      </a:rPr>
                      <a:t> =</a:t>
                    </a:r>
                    <a:r>
                      <a:rPr lang="en-US" sz="1400">
                        <a:solidFill>
                          <a:schemeClr val="bg1"/>
                        </a:solidFill>
                      </a:rPr>
                      <a:t> 143</a:t>
                    </a:r>
                    <a:endParaRPr lang="en-US">
                      <a:solidFill>
                        <a:schemeClr val="bg1"/>
                      </a:solidFill>
                    </a:endParaRPr>
                  </a:p>
                </c:rich>
              </c:tx>
              <c:spPr>
                <a:noFill/>
              </c:spPr>
              <c:dLblPos val="bestFit"/>
              <c:showLegendKey val="0"/>
              <c:showVal val="1"/>
              <c:showCatName val="1"/>
              <c:showSerName val="0"/>
              <c:showPercent val="0"/>
              <c:showBubbleSize val="0"/>
            </c:dLbl>
            <c:dLbl>
              <c:idx val="2"/>
              <c:layout>
                <c:manualLayout>
                  <c:x val="-5.185727546251833E-2"/>
                  <c:y val="2.063983488132095E-2"/>
                </c:manualLayout>
              </c:layout>
              <c:tx>
                <c:rich>
                  <a:bodyPr/>
                  <a:lstStyle/>
                  <a:p>
                    <a:r>
                      <a:rPr lang="en-US" sz="1400">
                        <a:solidFill>
                          <a:sysClr val="windowText" lastClr="000000"/>
                        </a:solidFill>
                      </a:rPr>
                      <a:t>Rural</a:t>
                    </a:r>
                  </a:p>
                  <a:p>
                    <a:r>
                      <a:rPr lang="en-US" sz="1400">
                        <a:solidFill>
                          <a:sysClr val="windowText" lastClr="000000"/>
                        </a:solidFill>
                      </a:rPr>
                      <a:t>N</a:t>
                    </a:r>
                    <a:r>
                      <a:rPr lang="en-US" sz="1400" baseline="0">
                        <a:solidFill>
                          <a:sysClr val="windowText" lastClr="000000"/>
                        </a:solidFill>
                      </a:rPr>
                      <a:t> =</a:t>
                    </a:r>
                    <a:r>
                      <a:rPr lang="en-US" sz="1400">
                        <a:solidFill>
                          <a:sysClr val="windowText" lastClr="000000"/>
                        </a:solidFill>
                      </a:rPr>
                      <a:t> 25</a:t>
                    </a:r>
                    <a:endParaRPr lang="en-US">
                      <a:solidFill>
                        <a:sysClr val="windowText" lastClr="000000"/>
                      </a:solidFill>
                    </a:endParaRPr>
                  </a:p>
                </c:rich>
              </c:tx>
              <c:dLblPos val="bestFit"/>
              <c:showLegendKey val="0"/>
              <c:showVal val="1"/>
              <c:showCatName val="1"/>
              <c:showSerName val="0"/>
              <c:showPercent val="0"/>
              <c:showBubbleSize val="0"/>
            </c:dLbl>
            <c:dLbl>
              <c:idx val="3"/>
              <c:layout>
                <c:manualLayout>
                  <c:x val="1.9113212585399528E-2"/>
                  <c:y val="-1.213188662421982E-2"/>
                </c:manualLayout>
              </c:layout>
              <c:tx>
                <c:rich>
                  <a:bodyPr/>
                  <a:lstStyle/>
                  <a:p>
                    <a:r>
                      <a:rPr lang="en-US" sz="1400">
                        <a:solidFill>
                          <a:sysClr val="windowText" lastClr="000000"/>
                        </a:solidFill>
                      </a:rPr>
                      <a:t>Missing</a:t>
                    </a:r>
                  </a:p>
                  <a:p>
                    <a:r>
                      <a:rPr lang="en-US" sz="1400" baseline="0">
                        <a:solidFill>
                          <a:sysClr val="windowText" lastClr="000000"/>
                        </a:solidFill>
                      </a:rPr>
                      <a:t> N =</a:t>
                    </a:r>
                    <a:r>
                      <a:rPr lang="en-US" sz="1400">
                        <a:solidFill>
                          <a:sysClr val="windowText" lastClr="000000"/>
                        </a:solidFill>
                      </a:rPr>
                      <a:t> 9</a:t>
                    </a:r>
                    <a:endParaRPr lang="en-US">
                      <a:solidFill>
                        <a:sysClr val="windowText" lastClr="000000"/>
                      </a:solidFill>
                    </a:endParaRPr>
                  </a:p>
                </c:rich>
              </c:tx>
              <c:dLblPos val="bestFit"/>
              <c:showLegendKey val="0"/>
              <c:showVal val="1"/>
              <c:showCatName val="1"/>
              <c:showSerName val="0"/>
              <c:showPercent val="0"/>
              <c:showBubbleSize val="0"/>
            </c:dLbl>
            <c:dLbl>
              <c:idx val="4"/>
              <c:layout>
                <c:manualLayout>
                  <c:x val="-8.1210549900774601E-2"/>
                  <c:y val="-4.1686362961062115E-3"/>
                </c:manualLayout>
              </c:layout>
              <c:dLblPos val="bestFit"/>
              <c:showLegendKey val="0"/>
              <c:showVal val="1"/>
              <c:showCatName val="1"/>
              <c:showSerName val="0"/>
              <c:showPercent val="0"/>
              <c:showBubbleSize val="0"/>
            </c:dLbl>
            <c:dLbl>
              <c:idx val="5"/>
              <c:layout>
                <c:manualLayout>
                  <c:x val="-1.1703316048908521E-2"/>
                  <c:y val="-2.4031730167519798E-2"/>
                </c:manualLayout>
              </c:layout>
              <c:dLblPos val="bestFit"/>
              <c:showLegendKey val="0"/>
              <c:showVal val="1"/>
              <c:showCatName val="1"/>
              <c:showSerName val="0"/>
              <c:showPercent val="0"/>
              <c:showBubbleSize val="0"/>
            </c:dLbl>
            <c:dLbl>
              <c:idx val="6"/>
              <c:layout>
                <c:manualLayout>
                  <c:x val="8.2662921707957235E-2"/>
                  <c:y val="-3.3823152037384695E-2"/>
                </c:manualLayout>
              </c:layout>
              <c:dLblPos val="bestFit"/>
              <c:showLegendKey val="0"/>
              <c:showVal val="1"/>
              <c:showCatName val="1"/>
              <c:showSerName val="0"/>
              <c:showPercent val="0"/>
              <c:showBubbleSize val="0"/>
            </c:dLbl>
            <c:spPr>
              <a:noFill/>
            </c:spPr>
            <c:txPr>
              <a:bodyPr/>
              <a:lstStyle/>
              <a:p>
                <a:pPr>
                  <a:defRPr sz="1400">
                    <a:solidFill>
                      <a:sysClr val="windowText" lastClr="000000"/>
                    </a:solidFill>
                  </a:defRPr>
                </a:pPr>
                <a:endParaRPr lang="en-US"/>
              </a:p>
            </c:txPr>
            <c:showLegendKey val="0"/>
            <c:showVal val="1"/>
            <c:showCatName val="1"/>
            <c:showSerName val="0"/>
            <c:showPercent val="0"/>
            <c:showBubbleSize val="0"/>
            <c:showLeaderLines val="1"/>
          </c:dLbls>
          <c:cat>
            <c:strRef>
              <c:f>Years!$C$5:$C$8</c:f>
              <c:strCache>
                <c:ptCount val="4"/>
                <c:pt idx="0">
                  <c:v>Urban</c:v>
                </c:pt>
                <c:pt idx="1">
                  <c:v>Suburban</c:v>
                </c:pt>
                <c:pt idx="2">
                  <c:v>Rural</c:v>
                </c:pt>
                <c:pt idx="3">
                  <c:v>Missing</c:v>
                </c:pt>
              </c:strCache>
            </c:strRef>
          </c:cat>
          <c:val>
            <c:numRef>
              <c:f>Years!$D$5:$D$8</c:f>
              <c:numCache>
                <c:formatCode>General</c:formatCode>
                <c:ptCount val="4"/>
                <c:pt idx="0">
                  <c:v>308</c:v>
                </c:pt>
                <c:pt idx="1">
                  <c:v>143</c:v>
                </c:pt>
                <c:pt idx="2">
                  <c:v>25</c:v>
                </c:pt>
                <c:pt idx="3">
                  <c:v>9</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603532239192992"/>
          <c:y val="0.18598101373691925"/>
          <c:w val="0.52531389226407454"/>
          <c:h val="0.80659203980099503"/>
        </c:manualLayout>
      </c:layout>
      <c:pieChart>
        <c:varyColors val="1"/>
        <c:ser>
          <c:idx val="0"/>
          <c:order val="0"/>
          <c:dPt>
            <c:idx val="0"/>
            <c:bubble3D val="0"/>
          </c:dPt>
          <c:dPt>
            <c:idx val="1"/>
            <c:bubble3D val="0"/>
          </c:dPt>
          <c:dPt>
            <c:idx val="2"/>
            <c:bubble3D val="0"/>
            <c:spPr>
              <a:solidFill>
                <a:schemeClr val="accent3">
                  <a:lumMod val="75000"/>
                </a:schemeClr>
              </a:solidFill>
            </c:spPr>
          </c:dPt>
          <c:dPt>
            <c:idx val="3"/>
            <c:bubble3D val="0"/>
          </c:dPt>
          <c:dPt>
            <c:idx val="4"/>
            <c:bubble3D val="0"/>
            <c:spPr>
              <a:solidFill>
                <a:schemeClr val="accent6">
                  <a:lumMod val="75000"/>
                </a:schemeClr>
              </a:solidFill>
            </c:spPr>
          </c:dPt>
          <c:dPt>
            <c:idx val="5"/>
            <c:bubble3D val="0"/>
          </c:dPt>
          <c:dPt>
            <c:idx val="6"/>
            <c:bubble3D val="0"/>
          </c:dPt>
          <c:dPt>
            <c:idx val="7"/>
            <c:bubble3D val="0"/>
          </c:dPt>
          <c:dPt>
            <c:idx val="8"/>
            <c:bubble3D val="0"/>
          </c:dPt>
          <c:dLbls>
            <c:dLbl>
              <c:idx val="0"/>
              <c:layout>
                <c:manualLayout>
                  <c:x val="-3.7864370869303984E-2"/>
                  <c:y val="-0.10335497835497835"/>
                </c:manualLayout>
              </c:layout>
              <c:tx>
                <c:rich>
                  <a:bodyPr/>
                  <a:lstStyle/>
                  <a:p>
                    <a:r>
                      <a:rPr lang="en-US" sz="1400">
                        <a:solidFill>
                          <a:sysClr val="windowText" lastClr="000000"/>
                        </a:solidFill>
                      </a:rPr>
                      <a:t>Certificate</a:t>
                    </a:r>
                  </a:p>
                  <a:p>
                    <a:r>
                      <a:rPr lang="en-US" sz="1400">
                        <a:solidFill>
                          <a:sysClr val="windowText" lastClr="000000"/>
                        </a:solidFill>
                      </a:rPr>
                      <a:t>N</a:t>
                    </a:r>
                    <a:r>
                      <a:rPr lang="en-US" sz="1400" baseline="0">
                        <a:solidFill>
                          <a:sysClr val="windowText" lastClr="000000"/>
                        </a:solidFill>
                      </a:rPr>
                      <a:t> =</a:t>
                    </a:r>
                    <a:r>
                      <a:rPr lang="en-US" sz="1400">
                        <a:solidFill>
                          <a:sysClr val="windowText" lastClr="000000"/>
                        </a:solidFill>
                      </a:rPr>
                      <a:t> 9</a:t>
                    </a:r>
                    <a:endParaRPr lang="en-US"/>
                  </a:p>
                </c:rich>
              </c:tx>
              <c:dLblPos val="bestFit"/>
              <c:showLegendKey val="0"/>
              <c:showVal val="1"/>
              <c:showCatName val="1"/>
              <c:showSerName val="0"/>
              <c:showPercent val="0"/>
              <c:showBubbleSize val="0"/>
            </c:dLbl>
            <c:dLbl>
              <c:idx val="1"/>
              <c:layout>
                <c:manualLayout>
                  <c:x val="6.3174271890712452E-2"/>
                  <c:y val="-2.054657940484712E-2"/>
                </c:manualLayout>
              </c:layout>
              <c:tx>
                <c:rich>
                  <a:bodyPr/>
                  <a:lstStyle/>
                  <a:p>
                    <a:r>
                      <a:rPr lang="en-US" sz="1400">
                        <a:solidFill>
                          <a:sysClr val="windowText" lastClr="000000"/>
                        </a:solidFill>
                      </a:rPr>
                      <a:t>Associate's</a:t>
                    </a:r>
                  </a:p>
                  <a:p>
                    <a:r>
                      <a:rPr lang="en-US" sz="1400">
                        <a:solidFill>
                          <a:sysClr val="windowText" lastClr="000000"/>
                        </a:solidFill>
                      </a:rPr>
                      <a:t> Degree</a:t>
                    </a:r>
                  </a:p>
                  <a:p>
                    <a:r>
                      <a:rPr lang="en-US" sz="1400">
                        <a:solidFill>
                          <a:sysClr val="windowText" lastClr="000000"/>
                        </a:solidFill>
                      </a:rPr>
                      <a:t>N</a:t>
                    </a:r>
                    <a:r>
                      <a:rPr lang="en-US" sz="1400" baseline="0">
                        <a:solidFill>
                          <a:sysClr val="windowText" lastClr="000000"/>
                        </a:solidFill>
                      </a:rPr>
                      <a:t> =</a:t>
                    </a:r>
                    <a:r>
                      <a:rPr lang="en-US" sz="1400">
                        <a:solidFill>
                          <a:sysClr val="windowText" lastClr="000000"/>
                        </a:solidFill>
                      </a:rPr>
                      <a:t>3</a:t>
                    </a:r>
                    <a:endParaRPr lang="en-US"/>
                  </a:p>
                </c:rich>
              </c:tx>
              <c:dLblPos val="bestFit"/>
              <c:showLegendKey val="0"/>
              <c:showVal val="1"/>
              <c:showCatName val="1"/>
              <c:showSerName val="0"/>
              <c:showPercent val="0"/>
              <c:showBubbleSize val="0"/>
            </c:dLbl>
            <c:dLbl>
              <c:idx val="2"/>
              <c:layout>
                <c:manualLayout>
                  <c:x val="0.11480915789140815"/>
                  <c:y val="6.6635562600129553E-2"/>
                </c:manualLayout>
              </c:layout>
              <c:tx>
                <c:rich>
                  <a:bodyPr/>
                  <a:lstStyle/>
                  <a:p>
                    <a:r>
                      <a:rPr lang="en-US" sz="1400"/>
                      <a:t>Bachelor's </a:t>
                    </a:r>
                  </a:p>
                  <a:p>
                    <a:r>
                      <a:rPr lang="en-US" sz="1400"/>
                      <a:t>Degree</a:t>
                    </a:r>
                  </a:p>
                  <a:p>
                    <a:r>
                      <a:rPr lang="en-US" sz="1400"/>
                      <a:t>N</a:t>
                    </a:r>
                    <a:r>
                      <a:rPr lang="en-US" sz="1400" baseline="0"/>
                      <a:t> = </a:t>
                    </a:r>
                    <a:r>
                      <a:rPr lang="en-US" sz="1400"/>
                      <a:t>24</a:t>
                    </a:r>
                    <a:endParaRPr lang="en-US"/>
                  </a:p>
                </c:rich>
              </c:tx>
              <c:dLblPos val="bestFit"/>
              <c:showLegendKey val="0"/>
              <c:showVal val="1"/>
              <c:showCatName val="1"/>
              <c:showSerName val="0"/>
              <c:showPercent val="0"/>
              <c:showBubbleSize val="0"/>
            </c:dLbl>
            <c:dLbl>
              <c:idx val="3"/>
              <c:layout>
                <c:manualLayout>
                  <c:x val="-0.20218746146664554"/>
                  <c:y val="-0.11494593005419777"/>
                </c:manualLayout>
              </c:layout>
              <c:tx>
                <c:rich>
                  <a:bodyPr/>
                  <a:lstStyle/>
                  <a:p>
                    <a:pPr>
                      <a:defRPr sz="1400">
                        <a:solidFill>
                          <a:schemeClr val="bg1"/>
                        </a:solidFill>
                      </a:defRPr>
                    </a:pPr>
                    <a:r>
                      <a:rPr lang="en-US" sz="1400">
                        <a:solidFill>
                          <a:schemeClr val="bg1"/>
                        </a:solidFill>
                      </a:rPr>
                      <a:t>Master's Degree in TCM</a:t>
                    </a:r>
                  </a:p>
                  <a:p>
                    <a:pPr>
                      <a:defRPr sz="1400">
                        <a:solidFill>
                          <a:schemeClr val="bg1"/>
                        </a:solidFill>
                      </a:defRPr>
                    </a:pPr>
                    <a:r>
                      <a:rPr lang="en-US" sz="1400">
                        <a:solidFill>
                          <a:schemeClr val="bg1"/>
                        </a:solidFill>
                      </a:rPr>
                      <a:t>N</a:t>
                    </a:r>
                    <a:r>
                      <a:rPr lang="en-US" sz="1400" baseline="0">
                        <a:solidFill>
                          <a:schemeClr val="bg1"/>
                        </a:solidFill>
                      </a:rPr>
                      <a:t> = </a:t>
                    </a:r>
                    <a:r>
                      <a:rPr lang="en-US" sz="1400">
                        <a:solidFill>
                          <a:schemeClr val="bg1"/>
                        </a:solidFill>
                      </a:rPr>
                      <a:t>264</a:t>
                    </a:r>
                    <a:endParaRPr lang="en-US">
                      <a:solidFill>
                        <a:schemeClr val="bg1"/>
                      </a:solidFill>
                    </a:endParaRPr>
                  </a:p>
                </c:rich>
              </c:tx>
              <c:spPr>
                <a:noFill/>
              </c:spPr>
              <c:dLblPos val="bestFit"/>
              <c:showLegendKey val="0"/>
              <c:showVal val="1"/>
              <c:showCatName val="1"/>
              <c:showSerName val="0"/>
              <c:showPercent val="0"/>
              <c:showBubbleSize val="0"/>
            </c:dLbl>
            <c:dLbl>
              <c:idx val="4"/>
              <c:layout>
                <c:manualLayout>
                  <c:x val="-8.1210549900774601E-2"/>
                  <c:y val="-4.1686362961062115E-3"/>
                </c:manualLayout>
              </c:layout>
              <c:tx>
                <c:rich>
                  <a:bodyPr/>
                  <a:lstStyle/>
                  <a:p>
                    <a:r>
                      <a:rPr lang="en-US" sz="1400"/>
                      <a:t>Master's Degree in another field</a:t>
                    </a:r>
                  </a:p>
                  <a:p>
                    <a:r>
                      <a:rPr lang="en-US" sz="1400"/>
                      <a:t>N</a:t>
                    </a:r>
                    <a:r>
                      <a:rPr lang="en-US" sz="1400" baseline="0"/>
                      <a:t> =</a:t>
                    </a:r>
                    <a:r>
                      <a:rPr lang="en-US" sz="1400"/>
                      <a:t> 22</a:t>
                    </a:r>
                    <a:endParaRPr lang="en-US"/>
                  </a:p>
                </c:rich>
              </c:tx>
              <c:dLblPos val="bestFit"/>
              <c:showLegendKey val="0"/>
              <c:showVal val="1"/>
              <c:showCatName val="1"/>
              <c:showSerName val="0"/>
              <c:showPercent val="0"/>
              <c:showBubbleSize val="0"/>
            </c:dLbl>
            <c:dLbl>
              <c:idx val="5"/>
              <c:layout>
                <c:manualLayout>
                  <c:x val="0.21424738853951986"/>
                  <c:y val="4.3608966492824759E-2"/>
                </c:manualLayout>
              </c:layout>
              <c:tx>
                <c:rich>
                  <a:bodyPr/>
                  <a:lstStyle/>
                  <a:p>
                    <a:pPr>
                      <a:defRPr sz="1400">
                        <a:solidFill>
                          <a:schemeClr val="bg1"/>
                        </a:solidFill>
                      </a:defRPr>
                    </a:pPr>
                    <a:r>
                      <a:rPr lang="en-US" sz="1400">
                        <a:solidFill>
                          <a:schemeClr val="bg1"/>
                        </a:solidFill>
                      </a:rPr>
                      <a:t>Doctorate in Asian Medicine</a:t>
                    </a:r>
                  </a:p>
                  <a:p>
                    <a:pPr>
                      <a:defRPr sz="1400">
                        <a:solidFill>
                          <a:schemeClr val="bg1"/>
                        </a:solidFill>
                      </a:defRPr>
                    </a:pPr>
                    <a:r>
                      <a:rPr lang="en-US" sz="1400">
                        <a:solidFill>
                          <a:schemeClr val="bg1"/>
                        </a:solidFill>
                      </a:rPr>
                      <a:t>N</a:t>
                    </a:r>
                    <a:r>
                      <a:rPr lang="en-US" sz="1400" baseline="0">
                        <a:solidFill>
                          <a:schemeClr val="bg1"/>
                        </a:solidFill>
                      </a:rPr>
                      <a:t> = </a:t>
                    </a:r>
                    <a:r>
                      <a:rPr lang="en-US" sz="1400">
                        <a:solidFill>
                          <a:schemeClr val="bg1"/>
                        </a:solidFill>
                      </a:rPr>
                      <a:t>113</a:t>
                    </a:r>
                    <a:endParaRPr lang="en-US">
                      <a:solidFill>
                        <a:schemeClr val="bg1"/>
                      </a:solidFill>
                    </a:endParaRPr>
                  </a:p>
                </c:rich>
              </c:tx>
              <c:spPr>
                <a:noFill/>
              </c:spPr>
              <c:dLblPos val="bestFit"/>
              <c:showLegendKey val="0"/>
              <c:showVal val="1"/>
              <c:showCatName val="1"/>
              <c:showSerName val="0"/>
              <c:showPercent val="0"/>
              <c:showBubbleSize val="0"/>
            </c:dLbl>
            <c:dLbl>
              <c:idx val="6"/>
              <c:layout>
                <c:manualLayout>
                  <c:x val="-9.5445561774657683E-2"/>
                  <c:y val="0.1258089187715172"/>
                </c:manualLayout>
              </c:layout>
              <c:tx>
                <c:rich>
                  <a:bodyPr/>
                  <a:lstStyle/>
                  <a:p>
                    <a:r>
                      <a:rPr lang="en-US" sz="1400"/>
                      <a:t>Doctorate in</a:t>
                    </a:r>
                  </a:p>
                  <a:p>
                    <a:r>
                      <a:rPr lang="en-US" sz="1400"/>
                      <a:t> another field</a:t>
                    </a:r>
                  </a:p>
                  <a:p>
                    <a:r>
                      <a:rPr lang="en-US" sz="1400"/>
                      <a:t>N</a:t>
                    </a:r>
                    <a:r>
                      <a:rPr lang="en-US" sz="1400" baseline="0"/>
                      <a:t> = </a:t>
                    </a:r>
                    <a:r>
                      <a:rPr lang="en-US" sz="1400"/>
                      <a:t>33</a:t>
                    </a:r>
                    <a:endParaRPr lang="en-US"/>
                  </a:p>
                </c:rich>
              </c:tx>
              <c:dLblPos val="bestFit"/>
              <c:showLegendKey val="0"/>
              <c:showVal val="1"/>
              <c:showCatName val="1"/>
              <c:showSerName val="0"/>
              <c:showPercent val="0"/>
              <c:showBubbleSize val="0"/>
            </c:dLbl>
            <c:dLbl>
              <c:idx val="7"/>
              <c:layout>
                <c:manualLayout>
                  <c:x val="-0.16549568352148752"/>
                  <c:y val="3.0644109827180695E-2"/>
                </c:manualLayout>
              </c:layout>
              <c:tx>
                <c:rich>
                  <a:bodyPr/>
                  <a:lstStyle/>
                  <a:p>
                    <a:r>
                      <a:rPr lang="en-US" sz="1400"/>
                      <a:t>Other formal education</a:t>
                    </a:r>
                  </a:p>
                  <a:p>
                    <a:r>
                      <a:rPr lang="en-US" sz="1400"/>
                      <a:t>N</a:t>
                    </a:r>
                    <a:r>
                      <a:rPr lang="en-US" sz="1400" baseline="0"/>
                      <a:t> =</a:t>
                    </a:r>
                    <a:r>
                      <a:rPr lang="en-US" sz="1400"/>
                      <a:t> 8</a:t>
                    </a:r>
                    <a:endParaRPr lang="en-US"/>
                  </a:p>
                </c:rich>
              </c:tx>
              <c:showLegendKey val="0"/>
              <c:showVal val="1"/>
              <c:showCatName val="1"/>
              <c:showSerName val="0"/>
              <c:showPercent val="0"/>
              <c:showBubbleSize val="0"/>
            </c:dLbl>
            <c:dLbl>
              <c:idx val="8"/>
              <c:layout>
                <c:manualLayout>
                  <c:x val="-1.6905812225279069E-2"/>
                  <c:y val="-5.9129682653304705E-3"/>
                </c:manualLayout>
              </c:layout>
              <c:tx>
                <c:rich>
                  <a:bodyPr/>
                  <a:lstStyle/>
                  <a:p>
                    <a:r>
                      <a:rPr lang="en-US" sz="1400"/>
                      <a:t>Missing</a:t>
                    </a:r>
                  </a:p>
                  <a:p>
                    <a:r>
                      <a:rPr lang="en-US" sz="1400"/>
                      <a:t>N</a:t>
                    </a:r>
                    <a:r>
                      <a:rPr lang="en-US" sz="1400" baseline="0"/>
                      <a:t> = </a:t>
                    </a:r>
                    <a:r>
                      <a:rPr lang="en-US" sz="1400"/>
                      <a:t>9</a:t>
                    </a:r>
                    <a:endParaRPr lang="en-US"/>
                  </a:p>
                </c:rich>
              </c:tx>
              <c:showLegendKey val="0"/>
              <c:showVal val="1"/>
              <c:showCatName val="1"/>
              <c:showSerName val="0"/>
              <c:showPercent val="0"/>
              <c:showBubbleSize val="0"/>
            </c:dLbl>
            <c:spPr>
              <a:noFill/>
            </c:spPr>
            <c:txPr>
              <a:bodyPr/>
              <a:lstStyle/>
              <a:p>
                <a:pPr>
                  <a:defRPr sz="1400">
                    <a:solidFill>
                      <a:sysClr val="windowText" lastClr="000000"/>
                    </a:solidFill>
                  </a:defRPr>
                </a:pPr>
                <a:endParaRPr lang="en-US"/>
              </a:p>
            </c:txPr>
            <c:showLegendKey val="0"/>
            <c:showVal val="1"/>
            <c:showCatName val="1"/>
            <c:showSerName val="0"/>
            <c:showPercent val="0"/>
            <c:showBubbleSize val="0"/>
            <c:showLeaderLines val="1"/>
          </c:dLbls>
          <c:cat>
            <c:strRef>
              <c:f>Years!$C$5:$C$13</c:f>
              <c:strCache>
                <c:ptCount val="9"/>
                <c:pt idx="0">
                  <c:v>Certificate</c:v>
                </c:pt>
                <c:pt idx="1">
                  <c:v>Associate's Degree</c:v>
                </c:pt>
                <c:pt idx="2">
                  <c:v>Bachelor's Degree</c:v>
                </c:pt>
                <c:pt idx="3">
                  <c:v>Master's Degree in TCM</c:v>
                </c:pt>
                <c:pt idx="4">
                  <c:v>Master's Degree in another field</c:v>
                </c:pt>
                <c:pt idx="5">
                  <c:v>Doctorate in Asian Medicine</c:v>
                </c:pt>
                <c:pt idx="6">
                  <c:v>Doctorate in another field</c:v>
                </c:pt>
                <c:pt idx="7">
                  <c:v>Other formal education</c:v>
                </c:pt>
                <c:pt idx="8">
                  <c:v>Missing</c:v>
                </c:pt>
              </c:strCache>
            </c:strRef>
          </c:cat>
          <c:val>
            <c:numRef>
              <c:f>Years!$D$5:$D$13</c:f>
              <c:numCache>
                <c:formatCode>General</c:formatCode>
                <c:ptCount val="9"/>
                <c:pt idx="0">
                  <c:v>9</c:v>
                </c:pt>
                <c:pt idx="1">
                  <c:v>3</c:v>
                </c:pt>
                <c:pt idx="2">
                  <c:v>24</c:v>
                </c:pt>
                <c:pt idx="3">
                  <c:v>264</c:v>
                </c:pt>
                <c:pt idx="4">
                  <c:v>22</c:v>
                </c:pt>
                <c:pt idx="5">
                  <c:v>113</c:v>
                </c:pt>
                <c:pt idx="6">
                  <c:v>33</c:v>
                </c:pt>
                <c:pt idx="7">
                  <c:v>8</c:v>
                </c:pt>
                <c:pt idx="8">
                  <c:v>9</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6751083595466598"/>
          <c:y val="3.8121714017722706E-2"/>
          <c:w val="0.68434697094160934"/>
          <c:h val="0.84309830589358148"/>
        </c:manualLayout>
      </c:layout>
      <c:pieChart>
        <c:varyColors val="1"/>
        <c:ser>
          <c:idx val="0"/>
          <c:order val="0"/>
          <c:dPt>
            <c:idx val="0"/>
            <c:bubble3D val="0"/>
          </c:dPt>
          <c:dPt>
            <c:idx val="1"/>
            <c:bubble3D val="0"/>
          </c:dPt>
          <c:dPt>
            <c:idx val="2"/>
            <c:bubble3D val="0"/>
            <c:spPr>
              <a:solidFill>
                <a:schemeClr val="accent3">
                  <a:lumMod val="75000"/>
                </a:schemeClr>
              </a:solidFill>
            </c:spPr>
          </c:dPt>
          <c:dPt>
            <c:idx val="3"/>
            <c:bubble3D val="0"/>
          </c:dPt>
          <c:dPt>
            <c:idx val="4"/>
            <c:bubble3D val="0"/>
            <c:spPr>
              <a:solidFill>
                <a:schemeClr val="accent6">
                  <a:lumMod val="75000"/>
                </a:schemeClr>
              </a:solidFill>
            </c:spPr>
          </c:dPt>
          <c:dPt>
            <c:idx val="5"/>
            <c:bubble3D val="0"/>
          </c:dPt>
          <c:dPt>
            <c:idx val="6"/>
            <c:bubble3D val="0"/>
          </c:dPt>
          <c:dLbls>
            <c:dLbl>
              <c:idx val="0"/>
              <c:layout>
                <c:manualLayout>
                  <c:x val="-0.12441946665063813"/>
                  <c:y val="0.14724203753527673"/>
                </c:manualLayout>
              </c:layout>
              <c:tx>
                <c:rich>
                  <a:bodyPr/>
                  <a:lstStyle/>
                  <a:p>
                    <a:r>
                      <a:rPr lang="en-US" sz="1400">
                        <a:solidFill>
                          <a:schemeClr val="bg1"/>
                        </a:solidFill>
                      </a:rPr>
                      <a:t>Up to </a:t>
                    </a:r>
                  </a:p>
                  <a:p>
                    <a:r>
                      <a:rPr lang="en-US" sz="1400">
                        <a:solidFill>
                          <a:schemeClr val="bg1"/>
                        </a:solidFill>
                      </a:rPr>
                      <a:t>$20,999</a:t>
                    </a:r>
                  </a:p>
                  <a:p>
                    <a:r>
                      <a:rPr lang="en-US" sz="1400">
                        <a:solidFill>
                          <a:schemeClr val="bg1"/>
                        </a:solidFill>
                      </a:rPr>
                      <a:t>N</a:t>
                    </a:r>
                    <a:r>
                      <a:rPr lang="en-US" sz="1400" baseline="0">
                        <a:solidFill>
                          <a:schemeClr val="bg1"/>
                        </a:solidFill>
                      </a:rPr>
                      <a:t> = </a:t>
                    </a:r>
                    <a:r>
                      <a:rPr lang="en-US" sz="1400">
                        <a:solidFill>
                          <a:schemeClr val="bg1"/>
                        </a:solidFill>
                      </a:rPr>
                      <a:t>113</a:t>
                    </a:r>
                    <a:endParaRPr lang="en-US"/>
                  </a:p>
                </c:rich>
              </c:tx>
              <c:dLblPos val="bestFit"/>
              <c:showLegendKey val="0"/>
              <c:showVal val="1"/>
              <c:showCatName val="1"/>
              <c:showSerName val="0"/>
              <c:showPercent val="0"/>
              <c:showBubbleSize val="0"/>
            </c:dLbl>
            <c:dLbl>
              <c:idx val="1"/>
              <c:layout>
                <c:manualLayout>
                  <c:x val="-0.18132459110550112"/>
                  <c:y val="-0.10414105760290926"/>
                </c:manualLayout>
              </c:layout>
              <c:tx>
                <c:rich>
                  <a:bodyPr/>
                  <a:lstStyle/>
                  <a:p>
                    <a:r>
                      <a:rPr lang="en-US" sz="1400">
                        <a:solidFill>
                          <a:schemeClr val="bg1"/>
                        </a:solidFill>
                      </a:rPr>
                      <a:t>$21,000 – $39,999</a:t>
                    </a:r>
                  </a:p>
                  <a:p>
                    <a:r>
                      <a:rPr lang="en-US" sz="1400">
                        <a:solidFill>
                          <a:schemeClr val="bg1"/>
                        </a:solidFill>
                      </a:rPr>
                      <a:t>N</a:t>
                    </a:r>
                    <a:r>
                      <a:rPr lang="en-US" sz="1400" baseline="0">
                        <a:solidFill>
                          <a:schemeClr val="bg1"/>
                        </a:solidFill>
                      </a:rPr>
                      <a:t> =</a:t>
                    </a:r>
                    <a:r>
                      <a:rPr lang="en-US" sz="1400">
                        <a:solidFill>
                          <a:schemeClr val="bg1"/>
                        </a:solidFill>
                      </a:rPr>
                      <a:t> 94</a:t>
                    </a:r>
                    <a:endParaRPr lang="en-US"/>
                  </a:p>
                </c:rich>
              </c:tx>
              <c:dLblPos val="bestFit"/>
              <c:showLegendKey val="0"/>
              <c:showVal val="1"/>
              <c:showCatName val="1"/>
              <c:showSerName val="0"/>
              <c:showPercent val="0"/>
              <c:showBubbleSize val="0"/>
            </c:dLbl>
            <c:dLbl>
              <c:idx val="2"/>
              <c:layout>
                <c:manualLayout>
                  <c:x val="1.811724870269079E-2"/>
                  <c:y val="-0.16744789738273302"/>
                </c:manualLayout>
              </c:layout>
              <c:tx>
                <c:rich>
                  <a:bodyPr/>
                  <a:lstStyle/>
                  <a:p>
                    <a:r>
                      <a:rPr lang="en-US" sz="1400">
                        <a:solidFill>
                          <a:schemeClr val="bg1"/>
                        </a:solidFill>
                      </a:rPr>
                      <a:t>$40,000 – $59,999</a:t>
                    </a:r>
                  </a:p>
                  <a:p>
                    <a:r>
                      <a:rPr lang="en-US" sz="1400">
                        <a:solidFill>
                          <a:schemeClr val="bg1"/>
                        </a:solidFill>
                      </a:rPr>
                      <a:t>N</a:t>
                    </a:r>
                    <a:r>
                      <a:rPr lang="en-US" sz="1400" baseline="0">
                        <a:solidFill>
                          <a:schemeClr val="bg1"/>
                        </a:solidFill>
                      </a:rPr>
                      <a:t> =</a:t>
                    </a:r>
                    <a:r>
                      <a:rPr lang="en-US" sz="1400">
                        <a:solidFill>
                          <a:schemeClr val="bg1"/>
                        </a:solidFill>
                      </a:rPr>
                      <a:t> 79</a:t>
                    </a:r>
                    <a:endParaRPr lang="en-US"/>
                  </a:p>
                </c:rich>
              </c:tx>
              <c:dLblPos val="bestFit"/>
              <c:showLegendKey val="0"/>
              <c:showVal val="1"/>
              <c:showCatName val="1"/>
              <c:showSerName val="0"/>
              <c:showPercent val="0"/>
              <c:showBubbleSize val="0"/>
            </c:dLbl>
            <c:dLbl>
              <c:idx val="3"/>
              <c:layout>
                <c:manualLayout>
                  <c:x val="0.17390538491848828"/>
                  <c:y val="-0.10356346522515407"/>
                </c:manualLayout>
              </c:layout>
              <c:tx>
                <c:rich>
                  <a:bodyPr/>
                  <a:lstStyle/>
                  <a:p>
                    <a:r>
                      <a:rPr lang="en-US" sz="1400">
                        <a:solidFill>
                          <a:schemeClr val="bg1"/>
                        </a:solidFill>
                      </a:rPr>
                      <a:t>$60,000 – $79,999</a:t>
                    </a:r>
                  </a:p>
                  <a:p>
                    <a:r>
                      <a:rPr lang="en-US" sz="1400">
                        <a:solidFill>
                          <a:schemeClr val="bg1"/>
                        </a:solidFill>
                      </a:rPr>
                      <a:t>N</a:t>
                    </a:r>
                    <a:r>
                      <a:rPr lang="en-US" sz="1400" baseline="0">
                        <a:solidFill>
                          <a:schemeClr val="bg1"/>
                        </a:solidFill>
                      </a:rPr>
                      <a:t> =</a:t>
                    </a:r>
                    <a:r>
                      <a:rPr lang="en-US" sz="1400">
                        <a:solidFill>
                          <a:schemeClr val="bg1"/>
                        </a:solidFill>
                      </a:rPr>
                      <a:t> 72</a:t>
                    </a:r>
                    <a:endParaRPr lang="en-US"/>
                  </a:p>
                </c:rich>
              </c:tx>
              <c:dLblPos val="bestFit"/>
              <c:showLegendKey val="0"/>
              <c:showVal val="1"/>
              <c:showCatName val="1"/>
              <c:showSerName val="0"/>
              <c:showPercent val="0"/>
              <c:showBubbleSize val="0"/>
            </c:dLbl>
            <c:dLbl>
              <c:idx val="4"/>
              <c:layout>
                <c:manualLayout>
                  <c:x val="0.1796036945763459"/>
                  <c:y val="4.5465653000271521E-2"/>
                </c:manualLayout>
              </c:layout>
              <c:tx>
                <c:rich>
                  <a:bodyPr/>
                  <a:lstStyle/>
                  <a:p>
                    <a:r>
                      <a:rPr lang="en-US" sz="1400">
                        <a:solidFill>
                          <a:schemeClr val="bg1"/>
                        </a:solidFill>
                      </a:rPr>
                      <a:t>$80,000 - $99,999</a:t>
                    </a:r>
                  </a:p>
                  <a:p>
                    <a:r>
                      <a:rPr lang="en-US" sz="1400">
                        <a:solidFill>
                          <a:schemeClr val="bg1"/>
                        </a:solidFill>
                      </a:rPr>
                      <a:t>N</a:t>
                    </a:r>
                    <a:r>
                      <a:rPr lang="en-US" sz="1400" baseline="0">
                        <a:solidFill>
                          <a:schemeClr val="bg1"/>
                        </a:solidFill>
                      </a:rPr>
                      <a:t> =</a:t>
                    </a:r>
                    <a:r>
                      <a:rPr lang="en-US" sz="1400">
                        <a:solidFill>
                          <a:schemeClr val="bg1"/>
                        </a:solidFill>
                      </a:rPr>
                      <a:t> 48</a:t>
                    </a:r>
                    <a:endParaRPr lang="en-US"/>
                  </a:p>
                </c:rich>
              </c:tx>
              <c:dLblPos val="bestFit"/>
              <c:showLegendKey val="0"/>
              <c:showVal val="1"/>
              <c:showCatName val="1"/>
              <c:showSerName val="0"/>
              <c:showPercent val="0"/>
              <c:showBubbleSize val="0"/>
            </c:dLbl>
            <c:dLbl>
              <c:idx val="5"/>
              <c:layout>
                <c:manualLayout>
                  <c:x val="0.10916180801827252"/>
                  <c:y val="0.13270781395272299"/>
                </c:manualLayout>
              </c:layout>
              <c:tx>
                <c:rich>
                  <a:bodyPr/>
                  <a:lstStyle/>
                  <a:p>
                    <a:r>
                      <a:rPr lang="en-US" sz="1400">
                        <a:solidFill>
                          <a:schemeClr val="bg1"/>
                        </a:solidFill>
                      </a:rPr>
                      <a:t>More than </a:t>
                    </a:r>
                  </a:p>
                  <a:p>
                    <a:r>
                      <a:rPr lang="en-US" sz="1400">
                        <a:solidFill>
                          <a:schemeClr val="bg1"/>
                        </a:solidFill>
                      </a:rPr>
                      <a:t>$100,000</a:t>
                    </a:r>
                  </a:p>
                  <a:p>
                    <a:r>
                      <a:rPr lang="en-US" sz="1400">
                        <a:solidFill>
                          <a:schemeClr val="bg1"/>
                        </a:solidFill>
                      </a:rPr>
                      <a:t>N</a:t>
                    </a:r>
                    <a:r>
                      <a:rPr lang="en-US" sz="1400" baseline="0">
                        <a:solidFill>
                          <a:schemeClr val="bg1"/>
                        </a:solidFill>
                      </a:rPr>
                      <a:t> =</a:t>
                    </a:r>
                    <a:r>
                      <a:rPr lang="en-US" sz="1400">
                        <a:solidFill>
                          <a:schemeClr val="bg1"/>
                        </a:solidFill>
                      </a:rPr>
                      <a:t> 54</a:t>
                    </a:r>
                    <a:endParaRPr lang="en-US"/>
                  </a:p>
                </c:rich>
              </c:tx>
              <c:dLblPos val="bestFit"/>
              <c:showLegendKey val="0"/>
              <c:showVal val="1"/>
              <c:showCatName val="1"/>
              <c:showSerName val="0"/>
              <c:showPercent val="0"/>
              <c:showBubbleSize val="0"/>
            </c:dLbl>
            <c:dLbl>
              <c:idx val="6"/>
              <c:layout>
                <c:manualLayout>
                  <c:x val="3.1772388184301392E-2"/>
                  <c:y val="9.6793416105118518E-2"/>
                </c:manualLayout>
              </c:layout>
              <c:tx>
                <c:rich>
                  <a:bodyPr/>
                  <a:lstStyle/>
                  <a:p>
                    <a:r>
                      <a:rPr lang="en-US" sz="1400">
                        <a:solidFill>
                          <a:schemeClr val="bg1"/>
                        </a:solidFill>
                      </a:rPr>
                      <a:t>Missing</a:t>
                    </a:r>
                  </a:p>
                  <a:p>
                    <a:r>
                      <a:rPr lang="en-US" sz="1400">
                        <a:solidFill>
                          <a:schemeClr val="bg1"/>
                        </a:solidFill>
                      </a:rPr>
                      <a:t>N</a:t>
                    </a:r>
                    <a:r>
                      <a:rPr lang="en-US" sz="1400" baseline="0">
                        <a:solidFill>
                          <a:schemeClr val="bg1"/>
                        </a:solidFill>
                      </a:rPr>
                      <a:t> =</a:t>
                    </a:r>
                    <a:r>
                      <a:rPr lang="en-US" sz="1400">
                        <a:solidFill>
                          <a:schemeClr val="bg1"/>
                        </a:solidFill>
                      </a:rPr>
                      <a:t> 25</a:t>
                    </a:r>
                    <a:endParaRPr lang="en-US"/>
                  </a:p>
                </c:rich>
              </c:tx>
              <c:dLblPos val="bestFit"/>
              <c:showLegendKey val="0"/>
              <c:showVal val="1"/>
              <c:showCatName val="1"/>
              <c:showSerName val="0"/>
              <c:showPercent val="0"/>
              <c:showBubbleSize val="0"/>
            </c:dLbl>
            <c:spPr>
              <a:noFill/>
            </c:spPr>
            <c:txPr>
              <a:bodyPr/>
              <a:lstStyle/>
              <a:p>
                <a:pPr>
                  <a:defRPr sz="1400">
                    <a:solidFill>
                      <a:schemeClr val="bg1"/>
                    </a:solidFill>
                  </a:defRPr>
                </a:pPr>
                <a:endParaRPr lang="en-US"/>
              </a:p>
            </c:txPr>
            <c:showLegendKey val="0"/>
            <c:showVal val="1"/>
            <c:showCatName val="1"/>
            <c:showSerName val="0"/>
            <c:showPercent val="0"/>
            <c:showBubbleSize val="0"/>
            <c:showLeaderLines val="1"/>
          </c:dLbls>
          <c:cat>
            <c:strRef>
              <c:f>Years!$C$5:$C$11</c:f>
              <c:strCache>
                <c:ptCount val="7"/>
                <c:pt idx="0">
                  <c:v>Up to $20,999</c:v>
                </c:pt>
                <c:pt idx="1">
                  <c:v>$21,000 – $39,999</c:v>
                </c:pt>
                <c:pt idx="2">
                  <c:v>$40,000 – $59,999</c:v>
                </c:pt>
                <c:pt idx="3">
                  <c:v>$60,000 – $79,999</c:v>
                </c:pt>
                <c:pt idx="4">
                  <c:v>$80,000 - $99,999</c:v>
                </c:pt>
                <c:pt idx="5">
                  <c:v>More than $100,000</c:v>
                </c:pt>
                <c:pt idx="6">
                  <c:v>Missing</c:v>
                </c:pt>
              </c:strCache>
            </c:strRef>
          </c:cat>
          <c:val>
            <c:numRef>
              <c:f>Years!$D$5:$D$11</c:f>
              <c:numCache>
                <c:formatCode>General</c:formatCode>
                <c:ptCount val="7"/>
                <c:pt idx="0">
                  <c:v>113</c:v>
                </c:pt>
                <c:pt idx="1">
                  <c:v>94</c:v>
                </c:pt>
                <c:pt idx="2">
                  <c:v>79</c:v>
                </c:pt>
                <c:pt idx="3">
                  <c:v>72</c:v>
                </c:pt>
                <c:pt idx="4">
                  <c:v>48</c:v>
                </c:pt>
                <c:pt idx="5">
                  <c:v>54</c:v>
                </c:pt>
                <c:pt idx="6">
                  <c:v>25</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71555000797725"/>
          <c:y val="7.2751880193379567E-2"/>
          <c:w val="0.60080054057605126"/>
          <c:h val="0.78884452823678719"/>
        </c:manualLayout>
      </c:layout>
      <c:pieChart>
        <c:varyColors val="1"/>
        <c:ser>
          <c:idx val="0"/>
          <c:order val="0"/>
          <c:dPt>
            <c:idx val="0"/>
            <c:bubble3D val="0"/>
          </c:dPt>
          <c:dPt>
            <c:idx val="1"/>
            <c:bubble3D val="0"/>
          </c:dPt>
          <c:dPt>
            <c:idx val="2"/>
            <c:bubble3D val="0"/>
            <c:spPr>
              <a:solidFill>
                <a:schemeClr val="accent3">
                  <a:lumMod val="75000"/>
                </a:schemeClr>
              </a:solidFill>
            </c:spPr>
          </c:dPt>
          <c:dPt>
            <c:idx val="3"/>
            <c:bubble3D val="0"/>
          </c:dPt>
          <c:dPt>
            <c:idx val="4"/>
            <c:bubble3D val="0"/>
            <c:spPr>
              <a:solidFill>
                <a:schemeClr val="accent6">
                  <a:lumMod val="75000"/>
                </a:schemeClr>
              </a:solidFill>
            </c:spPr>
          </c:dPt>
          <c:dPt>
            <c:idx val="5"/>
            <c:bubble3D val="0"/>
          </c:dPt>
          <c:dPt>
            <c:idx val="6"/>
            <c:bubble3D val="0"/>
          </c:dPt>
          <c:dLbls>
            <c:dLbl>
              <c:idx val="0"/>
              <c:layout>
                <c:manualLayout>
                  <c:x val="-0.20006272308929202"/>
                  <c:y val="0.12336717886789973"/>
                </c:manualLayout>
              </c:layout>
              <c:tx>
                <c:rich>
                  <a:bodyPr/>
                  <a:lstStyle/>
                  <a:p>
                    <a:r>
                      <a:rPr lang="en-US" sz="1400">
                        <a:solidFill>
                          <a:schemeClr val="bg1"/>
                        </a:solidFill>
                      </a:rPr>
                      <a:t>Health Insurance</a:t>
                    </a:r>
                  </a:p>
                  <a:p>
                    <a:r>
                      <a:rPr lang="en-US" sz="1400">
                        <a:solidFill>
                          <a:schemeClr val="bg1"/>
                        </a:solidFill>
                      </a:rPr>
                      <a:t>N</a:t>
                    </a:r>
                    <a:r>
                      <a:rPr lang="en-US" sz="1400" baseline="0">
                        <a:solidFill>
                          <a:schemeClr val="bg1"/>
                        </a:solidFill>
                      </a:rPr>
                      <a:t> =</a:t>
                    </a:r>
                    <a:r>
                      <a:rPr lang="en-US" sz="1400">
                        <a:solidFill>
                          <a:schemeClr val="bg1"/>
                        </a:solidFill>
                      </a:rPr>
                      <a:t> 229</a:t>
                    </a:r>
                    <a:endParaRPr lang="en-US"/>
                  </a:p>
                </c:rich>
              </c:tx>
              <c:dLblPos val="bestFit"/>
              <c:showLegendKey val="0"/>
              <c:showVal val="1"/>
              <c:showCatName val="1"/>
              <c:showSerName val="0"/>
              <c:showPercent val="0"/>
              <c:showBubbleSize val="0"/>
            </c:dLbl>
            <c:dLbl>
              <c:idx val="1"/>
              <c:layout>
                <c:manualLayout>
                  <c:x val="-0.15259933241360324"/>
                  <c:y val="-0.11954127799752721"/>
                </c:manualLayout>
              </c:layout>
              <c:tx>
                <c:rich>
                  <a:bodyPr/>
                  <a:lstStyle/>
                  <a:p>
                    <a:r>
                      <a:rPr lang="en-US" sz="1400">
                        <a:solidFill>
                          <a:schemeClr val="bg1"/>
                        </a:solidFill>
                      </a:rPr>
                      <a:t>Workers’ Compensation</a:t>
                    </a:r>
                  </a:p>
                  <a:p>
                    <a:r>
                      <a:rPr lang="en-US" sz="1400">
                        <a:solidFill>
                          <a:schemeClr val="bg1"/>
                        </a:solidFill>
                      </a:rPr>
                      <a:t>N</a:t>
                    </a:r>
                    <a:r>
                      <a:rPr lang="en-US" sz="1400" baseline="0">
                        <a:solidFill>
                          <a:schemeClr val="bg1"/>
                        </a:solidFill>
                      </a:rPr>
                      <a:t> = </a:t>
                    </a:r>
                    <a:r>
                      <a:rPr lang="en-US" sz="1400">
                        <a:solidFill>
                          <a:schemeClr val="bg1"/>
                        </a:solidFill>
                      </a:rPr>
                      <a:t>85</a:t>
                    </a:r>
                    <a:endParaRPr lang="en-US"/>
                  </a:p>
                </c:rich>
              </c:tx>
              <c:dLblPos val="bestFit"/>
              <c:showLegendKey val="0"/>
              <c:showVal val="1"/>
              <c:showCatName val="1"/>
              <c:showSerName val="0"/>
              <c:showPercent val="0"/>
              <c:showBubbleSize val="0"/>
            </c:dLbl>
            <c:dLbl>
              <c:idx val="2"/>
              <c:layout>
                <c:manualLayout>
                  <c:x val="-4.9870799821059318E-2"/>
                  <c:y val="2.0639820257209632E-2"/>
                </c:manualLayout>
              </c:layout>
              <c:tx>
                <c:rich>
                  <a:bodyPr/>
                  <a:lstStyle/>
                  <a:p>
                    <a:pPr>
                      <a:defRPr sz="1400">
                        <a:solidFill>
                          <a:sysClr val="windowText" lastClr="000000"/>
                        </a:solidFill>
                      </a:defRPr>
                    </a:pPr>
                    <a:r>
                      <a:rPr lang="en-US" sz="1400">
                        <a:solidFill>
                          <a:sysClr val="windowText" lastClr="000000"/>
                        </a:solidFill>
                      </a:rPr>
                      <a:t>Medicaid/Medicare </a:t>
                    </a:r>
                  </a:p>
                  <a:p>
                    <a:pPr>
                      <a:defRPr sz="1400">
                        <a:solidFill>
                          <a:sysClr val="windowText" lastClr="000000"/>
                        </a:solidFill>
                      </a:defRPr>
                    </a:pPr>
                    <a:r>
                      <a:rPr lang="en-US" sz="1400">
                        <a:solidFill>
                          <a:sysClr val="windowText" lastClr="000000"/>
                        </a:solidFill>
                      </a:rPr>
                      <a:t>N =14</a:t>
                    </a:r>
                    <a:endParaRPr lang="en-US">
                      <a:solidFill>
                        <a:sysClr val="windowText" lastClr="000000"/>
                      </a:solidFill>
                    </a:endParaRPr>
                  </a:p>
                </c:rich>
              </c:tx>
              <c:spPr>
                <a:noFill/>
              </c:spPr>
              <c:dLblPos val="bestFit"/>
              <c:showLegendKey val="0"/>
              <c:showVal val="1"/>
              <c:showCatName val="1"/>
              <c:showSerName val="0"/>
              <c:showPercent val="0"/>
              <c:showBubbleSize val="0"/>
            </c:dLbl>
            <c:dLbl>
              <c:idx val="3"/>
              <c:layout>
                <c:manualLayout>
                  <c:x val="9.0626886776220911E-2"/>
                  <c:y val="-0.22079118044516735"/>
                </c:manualLayout>
              </c:layout>
              <c:tx>
                <c:rich>
                  <a:bodyPr/>
                  <a:lstStyle/>
                  <a:p>
                    <a:r>
                      <a:rPr lang="en-US" sz="1400">
                        <a:solidFill>
                          <a:schemeClr val="bg1"/>
                        </a:solidFill>
                      </a:rPr>
                      <a:t>Private Insurance (e.g., HMO, PPO)</a:t>
                    </a:r>
                  </a:p>
                  <a:p>
                    <a:r>
                      <a:rPr lang="en-US" sz="1400">
                        <a:solidFill>
                          <a:schemeClr val="bg1"/>
                        </a:solidFill>
                      </a:rPr>
                      <a:t>N</a:t>
                    </a:r>
                    <a:r>
                      <a:rPr lang="en-US" sz="1400" baseline="0">
                        <a:solidFill>
                          <a:schemeClr val="bg1"/>
                        </a:solidFill>
                      </a:rPr>
                      <a:t> =</a:t>
                    </a:r>
                    <a:r>
                      <a:rPr lang="en-US" sz="1400">
                        <a:solidFill>
                          <a:schemeClr val="bg1"/>
                        </a:solidFill>
                      </a:rPr>
                      <a:t> 208</a:t>
                    </a:r>
                    <a:endParaRPr lang="en-US"/>
                  </a:p>
                </c:rich>
              </c:tx>
              <c:dLblPos val="bestFit"/>
              <c:showLegendKey val="0"/>
              <c:showVal val="1"/>
              <c:showCatName val="1"/>
              <c:showSerName val="0"/>
              <c:showPercent val="0"/>
              <c:showBubbleSize val="0"/>
            </c:dLbl>
            <c:dLbl>
              <c:idx val="4"/>
              <c:layout>
                <c:manualLayout>
                  <c:x val="0.17901983050688389"/>
                  <c:y val="-4.8508783819862893E-2"/>
                </c:manualLayout>
              </c:layout>
              <c:tx>
                <c:rich>
                  <a:bodyPr/>
                  <a:lstStyle/>
                  <a:p>
                    <a:r>
                      <a:rPr lang="en-US" sz="1400">
                        <a:solidFill>
                          <a:schemeClr val="bg1"/>
                        </a:solidFill>
                      </a:rPr>
                      <a:t>Personal Injury</a:t>
                    </a:r>
                  </a:p>
                  <a:p>
                    <a:r>
                      <a:rPr lang="en-US" sz="1400">
                        <a:solidFill>
                          <a:schemeClr val="bg1"/>
                        </a:solidFill>
                      </a:rPr>
                      <a:t>N</a:t>
                    </a:r>
                    <a:r>
                      <a:rPr lang="en-US" sz="1400" baseline="0">
                        <a:solidFill>
                          <a:schemeClr val="bg1"/>
                        </a:solidFill>
                      </a:rPr>
                      <a:t> =</a:t>
                    </a:r>
                    <a:r>
                      <a:rPr lang="en-US" sz="1400">
                        <a:solidFill>
                          <a:schemeClr val="bg1"/>
                        </a:solidFill>
                      </a:rPr>
                      <a:t> 97</a:t>
                    </a:r>
                    <a:endParaRPr lang="en-US"/>
                  </a:p>
                </c:rich>
              </c:tx>
              <c:dLblPos val="bestFit"/>
              <c:showLegendKey val="0"/>
              <c:showVal val="1"/>
              <c:showCatName val="1"/>
              <c:showSerName val="0"/>
              <c:showPercent val="0"/>
              <c:showBubbleSize val="0"/>
            </c:dLbl>
            <c:dLbl>
              <c:idx val="5"/>
              <c:layout>
                <c:manualLayout>
                  <c:x val="-1.1703316048908521E-2"/>
                  <c:y val="-2.4031730167519798E-2"/>
                </c:manualLayout>
              </c:layout>
              <c:tx>
                <c:rich>
                  <a:bodyPr/>
                  <a:lstStyle/>
                  <a:p>
                    <a:pPr>
                      <a:defRPr sz="1400">
                        <a:solidFill>
                          <a:sysClr val="windowText" lastClr="000000"/>
                        </a:solidFill>
                      </a:defRPr>
                    </a:pPr>
                    <a:r>
                      <a:rPr lang="en-US" sz="1400">
                        <a:solidFill>
                          <a:sysClr val="windowText" lastClr="000000"/>
                        </a:solidFill>
                      </a:rPr>
                      <a:t>Veteran Affairs</a:t>
                    </a:r>
                  </a:p>
                  <a:p>
                    <a:pPr>
                      <a:defRPr sz="1400">
                        <a:solidFill>
                          <a:sysClr val="windowText" lastClr="000000"/>
                        </a:solidFill>
                      </a:defRPr>
                    </a:pPr>
                    <a:r>
                      <a:rPr lang="en-US" sz="1400">
                        <a:solidFill>
                          <a:sysClr val="windowText" lastClr="000000"/>
                        </a:solidFill>
                      </a:rPr>
                      <a:t>N</a:t>
                    </a:r>
                    <a:r>
                      <a:rPr lang="en-US" sz="1400" baseline="0">
                        <a:solidFill>
                          <a:sysClr val="windowText" lastClr="000000"/>
                        </a:solidFill>
                      </a:rPr>
                      <a:t> =</a:t>
                    </a:r>
                    <a:r>
                      <a:rPr lang="en-US" sz="1400">
                        <a:solidFill>
                          <a:sysClr val="windowText" lastClr="000000"/>
                        </a:solidFill>
                      </a:rPr>
                      <a:t> 10</a:t>
                    </a:r>
                    <a:endParaRPr lang="en-US">
                      <a:solidFill>
                        <a:sysClr val="windowText" lastClr="000000"/>
                      </a:solidFill>
                    </a:endParaRPr>
                  </a:p>
                </c:rich>
              </c:tx>
              <c:spPr>
                <a:noFill/>
              </c:spPr>
              <c:dLblPos val="bestFit"/>
              <c:showLegendKey val="0"/>
              <c:showVal val="1"/>
              <c:showCatName val="1"/>
              <c:showSerName val="0"/>
              <c:showPercent val="0"/>
              <c:showBubbleSize val="0"/>
            </c:dLbl>
            <c:dLbl>
              <c:idx val="6"/>
              <c:layout>
                <c:manualLayout>
                  <c:x val="0.14821716266396379"/>
                  <c:y val="0.14875379427336841"/>
                </c:manualLayout>
              </c:layout>
              <c:tx>
                <c:rich>
                  <a:bodyPr/>
                  <a:lstStyle/>
                  <a:p>
                    <a:r>
                      <a:rPr lang="en-US" sz="1400">
                        <a:solidFill>
                          <a:schemeClr val="bg1"/>
                        </a:solidFill>
                      </a:rPr>
                      <a:t>Cash/Out of Pocket</a:t>
                    </a:r>
                  </a:p>
                  <a:p>
                    <a:r>
                      <a:rPr lang="en-US" sz="1400">
                        <a:solidFill>
                          <a:schemeClr val="bg1"/>
                        </a:solidFill>
                      </a:rPr>
                      <a:t>N</a:t>
                    </a:r>
                    <a:r>
                      <a:rPr lang="en-US" sz="1400" baseline="0">
                        <a:solidFill>
                          <a:schemeClr val="bg1"/>
                        </a:solidFill>
                      </a:rPr>
                      <a:t> =</a:t>
                    </a:r>
                    <a:r>
                      <a:rPr lang="en-US" sz="1400">
                        <a:solidFill>
                          <a:schemeClr val="bg1"/>
                        </a:solidFill>
                      </a:rPr>
                      <a:t> 164</a:t>
                    </a:r>
                    <a:endParaRPr lang="en-US"/>
                  </a:p>
                </c:rich>
              </c:tx>
              <c:dLblPos val="bestFit"/>
              <c:showLegendKey val="0"/>
              <c:showVal val="1"/>
              <c:showCatName val="1"/>
              <c:showSerName val="0"/>
              <c:showPercent val="0"/>
              <c:showBubbleSize val="0"/>
            </c:dLbl>
            <c:spPr>
              <a:noFill/>
            </c:spPr>
            <c:txPr>
              <a:bodyPr/>
              <a:lstStyle/>
              <a:p>
                <a:pPr>
                  <a:defRPr sz="1400">
                    <a:solidFill>
                      <a:schemeClr val="bg1"/>
                    </a:solidFill>
                  </a:defRPr>
                </a:pPr>
                <a:endParaRPr lang="en-US"/>
              </a:p>
            </c:txPr>
            <c:showLegendKey val="0"/>
            <c:showVal val="1"/>
            <c:showCatName val="1"/>
            <c:showSerName val="0"/>
            <c:showPercent val="0"/>
            <c:showBubbleSize val="0"/>
            <c:showLeaderLines val="1"/>
          </c:dLbls>
          <c:cat>
            <c:strRef>
              <c:f>Years!$C$5:$C$11</c:f>
              <c:strCache>
                <c:ptCount val="7"/>
                <c:pt idx="0">
                  <c:v>Health Insurance</c:v>
                </c:pt>
                <c:pt idx="1">
                  <c:v>Workers’ Compensation</c:v>
                </c:pt>
                <c:pt idx="2">
                  <c:v>Medicaid/Medicare</c:v>
                </c:pt>
                <c:pt idx="3">
                  <c:v>Private Insurance (e.g., HMO, PPO)</c:v>
                </c:pt>
                <c:pt idx="4">
                  <c:v>Personal Injury</c:v>
                </c:pt>
                <c:pt idx="5">
                  <c:v>Veteran Affairs</c:v>
                </c:pt>
                <c:pt idx="6">
                  <c:v>Cash/Out of Pocket</c:v>
                </c:pt>
              </c:strCache>
            </c:strRef>
          </c:cat>
          <c:val>
            <c:numRef>
              <c:f>Years!$D$5:$D$11</c:f>
              <c:numCache>
                <c:formatCode>General</c:formatCode>
                <c:ptCount val="7"/>
                <c:pt idx="0">
                  <c:v>229</c:v>
                </c:pt>
                <c:pt idx="1">
                  <c:v>85</c:v>
                </c:pt>
                <c:pt idx="2">
                  <c:v>14</c:v>
                </c:pt>
                <c:pt idx="3">
                  <c:v>208</c:v>
                </c:pt>
                <c:pt idx="4">
                  <c:v>97</c:v>
                </c:pt>
                <c:pt idx="5">
                  <c:v>10</c:v>
                </c:pt>
                <c:pt idx="6">
                  <c:v>164</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110534156203447"/>
          <c:y val="0"/>
          <c:w val="0.55736185003901539"/>
          <c:h val="0.95474020608535048"/>
        </c:manualLayout>
      </c:layout>
      <c:pieChart>
        <c:varyColors val="1"/>
        <c:ser>
          <c:idx val="0"/>
          <c:order val="0"/>
          <c:dPt>
            <c:idx val="0"/>
            <c:bubble3D val="0"/>
          </c:dPt>
          <c:dPt>
            <c:idx val="1"/>
            <c:bubble3D val="0"/>
          </c:dPt>
          <c:dPt>
            <c:idx val="2"/>
            <c:bubble3D val="0"/>
            <c:spPr>
              <a:solidFill>
                <a:schemeClr val="accent3">
                  <a:lumMod val="75000"/>
                </a:schemeClr>
              </a:solidFill>
            </c:spPr>
          </c:dPt>
          <c:dPt>
            <c:idx val="3"/>
            <c:bubble3D val="0"/>
          </c:dPt>
          <c:dPt>
            <c:idx val="4"/>
            <c:bubble3D val="0"/>
            <c:spPr>
              <a:solidFill>
                <a:schemeClr val="accent6">
                  <a:lumMod val="75000"/>
                </a:schemeClr>
              </a:solidFill>
            </c:spPr>
          </c:dPt>
          <c:dPt>
            <c:idx val="5"/>
            <c:bubble3D val="0"/>
          </c:dPt>
          <c:dPt>
            <c:idx val="6"/>
            <c:bubble3D val="0"/>
          </c:dPt>
          <c:dLbls>
            <c:dLbl>
              <c:idx val="0"/>
              <c:layout>
                <c:manualLayout>
                  <c:x val="-0.21285581993033825"/>
                  <c:y val="-5.3210649805137997E-2"/>
                </c:manualLayout>
              </c:layout>
              <c:dLblPos val="bestFit"/>
              <c:showLegendKey val="0"/>
              <c:showVal val="1"/>
              <c:showCatName val="1"/>
              <c:showSerName val="0"/>
              <c:showPercent val="0"/>
              <c:showBubbleSize val="0"/>
            </c:dLbl>
            <c:dLbl>
              <c:idx val="1"/>
              <c:layout>
                <c:manualLayout>
                  <c:x val="0.12014351154569504"/>
                  <c:y val="-0.1367082239720035"/>
                </c:manualLayout>
              </c:layout>
              <c:tx>
                <c:rich>
                  <a:bodyPr/>
                  <a:lstStyle/>
                  <a:p>
                    <a:r>
                      <a:rPr lang="en-US" sz="1400">
                        <a:solidFill>
                          <a:schemeClr val="bg1">
                            <a:lumMod val="95000"/>
                          </a:schemeClr>
                        </a:solidFill>
                      </a:rPr>
                      <a:t>Electroacupuncture</a:t>
                    </a:r>
                  </a:p>
                  <a:p>
                    <a:r>
                      <a:rPr lang="en-US" sz="1400">
                        <a:solidFill>
                          <a:schemeClr val="bg1">
                            <a:lumMod val="95000"/>
                          </a:schemeClr>
                        </a:solidFill>
                      </a:rPr>
                      <a:t>N</a:t>
                    </a:r>
                    <a:r>
                      <a:rPr lang="en-US" sz="1400" baseline="0">
                        <a:solidFill>
                          <a:schemeClr val="bg1">
                            <a:lumMod val="95000"/>
                          </a:schemeClr>
                        </a:solidFill>
                      </a:rPr>
                      <a:t> = </a:t>
                    </a:r>
                    <a:r>
                      <a:rPr lang="en-US" sz="1400">
                        <a:solidFill>
                          <a:schemeClr val="bg1">
                            <a:lumMod val="95000"/>
                          </a:schemeClr>
                        </a:solidFill>
                      </a:rPr>
                      <a:t>95</a:t>
                    </a:r>
                    <a:endParaRPr lang="en-US"/>
                  </a:p>
                </c:rich>
              </c:tx>
              <c:dLblPos val="bestFit"/>
              <c:showLegendKey val="0"/>
              <c:showVal val="1"/>
              <c:showCatName val="1"/>
              <c:showSerName val="0"/>
              <c:showPercent val="0"/>
              <c:showBubbleSize val="0"/>
            </c:dLbl>
            <c:dLbl>
              <c:idx val="2"/>
              <c:layout>
                <c:manualLayout>
                  <c:x val="0.16948396192795029"/>
                  <c:y val="-5.0067207508152391E-2"/>
                </c:manualLayout>
              </c:layout>
              <c:tx>
                <c:rich>
                  <a:bodyPr/>
                  <a:lstStyle/>
                  <a:p>
                    <a:r>
                      <a:rPr lang="en-US" sz="1400">
                        <a:solidFill>
                          <a:schemeClr val="bg1">
                            <a:lumMod val="95000"/>
                          </a:schemeClr>
                        </a:solidFill>
                      </a:rPr>
                      <a:t>Herbal Therapy,</a:t>
                    </a:r>
                  </a:p>
                  <a:p>
                    <a:r>
                      <a:rPr lang="en-US" sz="1400">
                        <a:solidFill>
                          <a:schemeClr val="bg1">
                            <a:lumMod val="95000"/>
                          </a:schemeClr>
                        </a:solidFill>
                      </a:rPr>
                      <a:t>N</a:t>
                    </a:r>
                    <a:r>
                      <a:rPr lang="en-US" sz="1400" baseline="0">
                        <a:solidFill>
                          <a:schemeClr val="bg1">
                            <a:lumMod val="95000"/>
                          </a:schemeClr>
                        </a:solidFill>
                      </a:rPr>
                      <a:t> = </a:t>
                    </a:r>
                    <a:r>
                      <a:rPr lang="en-US" sz="1400">
                        <a:solidFill>
                          <a:schemeClr val="bg1">
                            <a:lumMod val="95000"/>
                          </a:schemeClr>
                        </a:solidFill>
                      </a:rPr>
                      <a:t>84</a:t>
                    </a:r>
                    <a:endParaRPr lang="en-US"/>
                  </a:p>
                </c:rich>
              </c:tx>
              <c:dLblPos val="bestFit"/>
              <c:showLegendKey val="0"/>
              <c:showVal val="1"/>
              <c:showCatName val="1"/>
              <c:showSerName val="0"/>
              <c:showPercent val="0"/>
              <c:showBubbleSize val="0"/>
            </c:dLbl>
            <c:dLbl>
              <c:idx val="3"/>
              <c:layout>
                <c:manualLayout>
                  <c:x val="0.10831037720879538"/>
                  <c:y val="3.837310108963652E-2"/>
                </c:manualLayout>
              </c:layout>
              <c:tx>
                <c:rich>
                  <a:bodyPr/>
                  <a:lstStyle/>
                  <a:p>
                    <a:r>
                      <a:rPr lang="en-US" sz="1400">
                        <a:solidFill>
                          <a:schemeClr val="bg1">
                            <a:lumMod val="95000"/>
                          </a:schemeClr>
                        </a:solidFill>
                      </a:rPr>
                      <a:t>Moxa</a:t>
                    </a:r>
                    <a:r>
                      <a:rPr lang="en-US" sz="1400" baseline="0">
                        <a:solidFill>
                          <a:schemeClr val="bg1">
                            <a:lumMod val="95000"/>
                          </a:schemeClr>
                        </a:solidFill>
                      </a:rPr>
                      <a:t> </a:t>
                    </a:r>
                  </a:p>
                  <a:p>
                    <a:r>
                      <a:rPr lang="en-US" sz="1400" baseline="0">
                        <a:solidFill>
                          <a:schemeClr val="bg1">
                            <a:lumMod val="95000"/>
                          </a:schemeClr>
                        </a:solidFill>
                      </a:rPr>
                      <a:t>N =</a:t>
                    </a:r>
                    <a:r>
                      <a:rPr lang="en-US" sz="1400">
                        <a:solidFill>
                          <a:schemeClr val="bg1">
                            <a:lumMod val="95000"/>
                          </a:schemeClr>
                        </a:solidFill>
                      </a:rPr>
                      <a:t> 31</a:t>
                    </a:r>
                    <a:endParaRPr lang="en-US"/>
                  </a:p>
                </c:rich>
              </c:tx>
              <c:dLblPos val="bestFit"/>
              <c:showLegendKey val="0"/>
              <c:showVal val="1"/>
              <c:showCatName val="1"/>
              <c:showSerName val="0"/>
              <c:showPercent val="0"/>
              <c:showBubbleSize val="0"/>
            </c:dLbl>
            <c:dLbl>
              <c:idx val="4"/>
              <c:layout>
                <c:manualLayout>
                  <c:x val="9.2228473918460882E-2"/>
                  <c:y val="8.6740237015827573E-2"/>
                </c:manualLayout>
              </c:layout>
              <c:tx>
                <c:rich>
                  <a:bodyPr/>
                  <a:lstStyle/>
                  <a:p>
                    <a:r>
                      <a:rPr lang="en-US" sz="1400">
                        <a:solidFill>
                          <a:schemeClr val="bg1">
                            <a:lumMod val="95000"/>
                          </a:schemeClr>
                        </a:solidFill>
                      </a:rPr>
                      <a:t>Cupping</a:t>
                    </a:r>
                    <a:r>
                      <a:rPr lang="en-US" sz="1400" baseline="0">
                        <a:solidFill>
                          <a:schemeClr val="bg1">
                            <a:lumMod val="95000"/>
                          </a:schemeClr>
                        </a:solidFill>
                      </a:rPr>
                      <a:t>  </a:t>
                    </a:r>
                  </a:p>
                  <a:p>
                    <a:r>
                      <a:rPr lang="en-US" sz="1400">
                        <a:solidFill>
                          <a:schemeClr val="bg1">
                            <a:lumMod val="95000"/>
                          </a:schemeClr>
                        </a:solidFill>
                      </a:rPr>
                      <a:t>N</a:t>
                    </a:r>
                    <a:r>
                      <a:rPr lang="en-US" sz="1400" baseline="0">
                        <a:solidFill>
                          <a:schemeClr val="bg1">
                            <a:lumMod val="95000"/>
                          </a:schemeClr>
                        </a:solidFill>
                      </a:rPr>
                      <a:t> = </a:t>
                    </a:r>
                    <a:r>
                      <a:rPr lang="en-US" sz="1400">
                        <a:solidFill>
                          <a:schemeClr val="bg1">
                            <a:lumMod val="95000"/>
                          </a:schemeClr>
                        </a:solidFill>
                      </a:rPr>
                      <a:t>48</a:t>
                    </a:r>
                    <a:endParaRPr lang="en-US"/>
                  </a:p>
                </c:rich>
              </c:tx>
              <c:dLblPos val="bestFit"/>
              <c:showLegendKey val="0"/>
              <c:showVal val="1"/>
              <c:showCatName val="1"/>
              <c:showSerName val="0"/>
              <c:showPercent val="0"/>
              <c:showBubbleSize val="0"/>
            </c:dLbl>
            <c:dLbl>
              <c:idx val="5"/>
              <c:layout>
                <c:manualLayout>
                  <c:x val="-1.8310533284429633E-2"/>
                  <c:y val="-1.898115008351229E-2"/>
                </c:manualLayout>
              </c:layout>
              <c:tx>
                <c:rich>
                  <a:bodyPr/>
                  <a:lstStyle/>
                  <a:p>
                    <a:pPr>
                      <a:defRPr sz="1400">
                        <a:solidFill>
                          <a:schemeClr val="tx1"/>
                        </a:solidFill>
                      </a:defRPr>
                    </a:pPr>
                    <a:r>
                      <a:rPr lang="en-US" sz="1400">
                        <a:solidFill>
                          <a:schemeClr val="tx1"/>
                        </a:solidFill>
                      </a:rPr>
                      <a:t>Gua Sha</a:t>
                    </a:r>
                  </a:p>
                  <a:p>
                    <a:pPr>
                      <a:defRPr sz="1400">
                        <a:solidFill>
                          <a:schemeClr val="tx1"/>
                        </a:solidFill>
                      </a:defRPr>
                    </a:pPr>
                    <a:r>
                      <a:rPr lang="en-US" sz="1400">
                        <a:solidFill>
                          <a:schemeClr val="tx1"/>
                        </a:solidFill>
                      </a:rPr>
                      <a:t>N</a:t>
                    </a:r>
                    <a:r>
                      <a:rPr lang="en-US" sz="1400" baseline="0">
                        <a:solidFill>
                          <a:schemeClr val="tx1"/>
                        </a:solidFill>
                      </a:rPr>
                      <a:t> = </a:t>
                    </a:r>
                    <a:r>
                      <a:rPr lang="en-US" sz="1400">
                        <a:solidFill>
                          <a:schemeClr val="tx1"/>
                        </a:solidFill>
                      </a:rPr>
                      <a:t>13</a:t>
                    </a:r>
                    <a:endParaRPr lang="en-US">
                      <a:solidFill>
                        <a:schemeClr val="tx1"/>
                      </a:solidFill>
                    </a:endParaRPr>
                  </a:p>
                </c:rich>
              </c:tx>
              <c:spPr>
                <a:noFill/>
              </c:spPr>
              <c:dLblPos val="bestFit"/>
              <c:showLegendKey val="0"/>
              <c:showVal val="1"/>
              <c:showCatName val="1"/>
              <c:showSerName val="0"/>
              <c:showPercent val="0"/>
              <c:showBubbleSize val="0"/>
            </c:dLbl>
            <c:dLbl>
              <c:idx val="6"/>
              <c:layout>
                <c:manualLayout>
                  <c:x val="6.2841252871141354E-2"/>
                  <c:y val="0.12021733078819694"/>
                </c:manualLayout>
              </c:layout>
              <c:tx>
                <c:rich>
                  <a:bodyPr/>
                  <a:lstStyle/>
                  <a:p>
                    <a:r>
                      <a:rPr lang="en-US" sz="1400">
                        <a:solidFill>
                          <a:schemeClr val="bg1">
                            <a:lumMod val="95000"/>
                          </a:schemeClr>
                        </a:solidFill>
                      </a:rPr>
                      <a:t>Tui Na</a:t>
                    </a:r>
                    <a:r>
                      <a:rPr lang="en-US" sz="1400" baseline="0">
                        <a:solidFill>
                          <a:schemeClr val="bg1">
                            <a:lumMod val="95000"/>
                          </a:schemeClr>
                        </a:solidFill>
                      </a:rPr>
                      <a:t> </a:t>
                    </a:r>
                  </a:p>
                  <a:p>
                    <a:r>
                      <a:rPr lang="en-US" sz="1400" baseline="0">
                        <a:solidFill>
                          <a:schemeClr val="bg1">
                            <a:lumMod val="95000"/>
                          </a:schemeClr>
                        </a:solidFill>
                      </a:rPr>
                      <a:t>N = </a:t>
                    </a:r>
                    <a:r>
                      <a:rPr lang="en-US" sz="1400">
                        <a:solidFill>
                          <a:schemeClr val="bg1">
                            <a:lumMod val="95000"/>
                          </a:schemeClr>
                        </a:solidFill>
                      </a:rPr>
                      <a:t>45</a:t>
                    </a:r>
                    <a:endParaRPr lang="en-US"/>
                  </a:p>
                </c:rich>
              </c:tx>
              <c:dLblPos val="bestFit"/>
              <c:showLegendKey val="0"/>
              <c:showVal val="1"/>
              <c:showCatName val="1"/>
              <c:showSerName val="0"/>
              <c:showPercent val="0"/>
              <c:showBubbleSize val="0"/>
            </c:dLbl>
            <c:dLbl>
              <c:idx val="7"/>
              <c:tx>
                <c:rich>
                  <a:bodyPr/>
                  <a:lstStyle/>
                  <a:p>
                    <a:r>
                      <a:rPr lang="en-US" sz="1400">
                        <a:solidFill>
                          <a:schemeClr val="bg1">
                            <a:lumMod val="95000"/>
                          </a:schemeClr>
                        </a:solidFill>
                      </a:rPr>
                      <a:t>Massage Therapy </a:t>
                    </a:r>
                  </a:p>
                  <a:p>
                    <a:r>
                      <a:rPr lang="en-US" sz="1400">
                        <a:solidFill>
                          <a:schemeClr val="bg1">
                            <a:lumMod val="95000"/>
                          </a:schemeClr>
                        </a:solidFill>
                      </a:rPr>
                      <a:t>N</a:t>
                    </a:r>
                    <a:r>
                      <a:rPr lang="en-US" sz="1400" baseline="0">
                        <a:solidFill>
                          <a:schemeClr val="bg1">
                            <a:lumMod val="95000"/>
                          </a:schemeClr>
                        </a:solidFill>
                      </a:rPr>
                      <a:t> = </a:t>
                    </a:r>
                    <a:r>
                      <a:rPr lang="en-US" sz="1400">
                        <a:solidFill>
                          <a:schemeClr val="bg1">
                            <a:lumMod val="95000"/>
                          </a:schemeClr>
                        </a:solidFill>
                      </a:rPr>
                      <a:t>37</a:t>
                    </a:r>
                    <a:endParaRPr lang="en-US"/>
                  </a:p>
                </c:rich>
              </c:tx>
              <c:showLegendKey val="0"/>
              <c:showVal val="1"/>
              <c:showCatName val="1"/>
              <c:showSerName val="0"/>
              <c:showPercent val="0"/>
              <c:showBubbleSize val="0"/>
            </c:dLbl>
            <c:spPr>
              <a:noFill/>
            </c:spPr>
            <c:txPr>
              <a:bodyPr/>
              <a:lstStyle/>
              <a:p>
                <a:pPr>
                  <a:defRPr sz="1400">
                    <a:solidFill>
                      <a:schemeClr val="bg1">
                        <a:lumMod val="95000"/>
                      </a:schemeClr>
                    </a:solidFill>
                  </a:defRPr>
                </a:pPr>
                <a:endParaRPr lang="en-US"/>
              </a:p>
            </c:txPr>
            <c:showLegendKey val="0"/>
            <c:showVal val="1"/>
            <c:showCatName val="1"/>
            <c:showSerName val="0"/>
            <c:showPercent val="0"/>
            <c:showBubbleSize val="0"/>
            <c:showLeaderLines val="1"/>
          </c:dLbls>
          <c:cat>
            <c:strRef>
              <c:f>Years!$C$5:$C$12</c:f>
              <c:strCache>
                <c:ptCount val="8"/>
                <c:pt idx="0">
                  <c:v>Point Needling</c:v>
                </c:pt>
                <c:pt idx="1">
                  <c:v>Electroacupuncture</c:v>
                </c:pt>
                <c:pt idx="2">
                  <c:v>Herbal Therapy</c:v>
                </c:pt>
                <c:pt idx="3">
                  <c:v>Moxa</c:v>
                </c:pt>
                <c:pt idx="4">
                  <c:v>Cupping</c:v>
                </c:pt>
                <c:pt idx="5">
                  <c:v>Gua Sha</c:v>
                </c:pt>
                <c:pt idx="6">
                  <c:v>Tui Na</c:v>
                </c:pt>
                <c:pt idx="7">
                  <c:v>Massage Terapy</c:v>
                </c:pt>
              </c:strCache>
            </c:strRef>
          </c:cat>
          <c:val>
            <c:numRef>
              <c:f>Years!$D$5:$D$12</c:f>
              <c:numCache>
                <c:formatCode>General</c:formatCode>
                <c:ptCount val="8"/>
                <c:pt idx="0">
                  <c:v>397</c:v>
                </c:pt>
                <c:pt idx="1">
                  <c:v>95</c:v>
                </c:pt>
                <c:pt idx="2">
                  <c:v>84</c:v>
                </c:pt>
                <c:pt idx="3">
                  <c:v>31</c:v>
                </c:pt>
                <c:pt idx="4">
                  <c:v>48</c:v>
                </c:pt>
                <c:pt idx="5">
                  <c:v>13</c:v>
                </c:pt>
                <c:pt idx="6">
                  <c:v>45</c:v>
                </c:pt>
                <c:pt idx="7">
                  <c:v>37</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4F5BC2-8190-4B75-8944-A7772F7831FA}" type="doc">
      <dgm:prSet loTypeId="urn:microsoft.com/office/officeart/2005/8/layout/cycle3" loCatId="cycle" qsTypeId="urn:microsoft.com/office/officeart/2005/8/quickstyle/simple2" qsCatId="simple" csTypeId="urn:microsoft.com/office/officeart/2005/8/colors/accent1_1" csCatId="accent1" phldr="1"/>
      <dgm:spPr/>
      <dgm:t>
        <a:bodyPr/>
        <a:lstStyle/>
        <a:p>
          <a:endParaRPr lang="en-US"/>
        </a:p>
      </dgm:t>
    </dgm:pt>
    <dgm:pt modelId="{F0B9A217-9289-41BA-8467-2541A492ED62}">
      <dgm:prSet phldrT="[Text]"/>
      <dgm:spPr/>
      <dgm:t>
        <a:bodyPr/>
        <a:lstStyle/>
        <a:p>
          <a:r>
            <a:rPr lang="en-US" dirty="0" smtClean="0"/>
            <a:t>Occupational Analysis</a:t>
          </a:r>
          <a:endParaRPr lang="en-US" dirty="0"/>
        </a:p>
      </dgm:t>
    </dgm:pt>
    <dgm:pt modelId="{B0F89AC8-7864-4373-AAC5-C443B2FCFB51}" type="parTrans" cxnId="{ED32570A-F128-4E24-AA92-F77B667D4FB6}">
      <dgm:prSet/>
      <dgm:spPr/>
      <dgm:t>
        <a:bodyPr/>
        <a:lstStyle/>
        <a:p>
          <a:endParaRPr lang="en-US"/>
        </a:p>
      </dgm:t>
    </dgm:pt>
    <dgm:pt modelId="{F808ADA7-AEEE-4D5A-A7E1-CF6134F9DB0F}" type="sibTrans" cxnId="{ED32570A-F128-4E24-AA92-F77B667D4FB6}">
      <dgm:prSet/>
      <dgm:spPr/>
      <dgm:t>
        <a:bodyPr/>
        <a:lstStyle/>
        <a:p>
          <a:endParaRPr lang="en-US"/>
        </a:p>
      </dgm:t>
    </dgm:pt>
    <dgm:pt modelId="{4E389CB7-E4AB-4244-9CD5-B54676EDEC09}">
      <dgm:prSet phldrT="[Text]"/>
      <dgm:spPr/>
      <dgm:t>
        <a:bodyPr/>
        <a:lstStyle/>
        <a:p>
          <a:r>
            <a:rPr lang="en-US" dirty="0" smtClean="0"/>
            <a:t>Examination Content Outline	</a:t>
          </a:r>
          <a:endParaRPr lang="en-US" dirty="0"/>
        </a:p>
      </dgm:t>
    </dgm:pt>
    <dgm:pt modelId="{3151FC21-33BE-4D41-8C75-E4C207791286}" type="parTrans" cxnId="{BD888597-FFE0-4DC2-8A52-BDC424584A66}">
      <dgm:prSet/>
      <dgm:spPr/>
      <dgm:t>
        <a:bodyPr/>
        <a:lstStyle/>
        <a:p>
          <a:endParaRPr lang="en-US"/>
        </a:p>
      </dgm:t>
    </dgm:pt>
    <dgm:pt modelId="{FA555F7D-6ABE-46FF-977C-D09254C3F4F1}" type="sibTrans" cxnId="{BD888597-FFE0-4DC2-8A52-BDC424584A66}">
      <dgm:prSet/>
      <dgm:spPr/>
      <dgm:t>
        <a:bodyPr/>
        <a:lstStyle/>
        <a:p>
          <a:endParaRPr lang="en-US"/>
        </a:p>
      </dgm:t>
    </dgm:pt>
    <dgm:pt modelId="{2C2C5E8C-ADC7-43BB-83D3-2F08ED906A58}">
      <dgm:prSet phldrT="[Text]"/>
      <dgm:spPr/>
      <dgm:t>
        <a:bodyPr/>
        <a:lstStyle/>
        <a:p>
          <a:r>
            <a:rPr lang="en-US" dirty="0" smtClean="0"/>
            <a:t>Item Writing</a:t>
          </a:r>
          <a:endParaRPr lang="en-US" dirty="0"/>
        </a:p>
      </dgm:t>
    </dgm:pt>
    <dgm:pt modelId="{8C12687A-CD03-4526-A841-C698BBF46FC2}" type="parTrans" cxnId="{C215C660-D66E-4497-A0E3-1E976C7000D3}">
      <dgm:prSet/>
      <dgm:spPr/>
      <dgm:t>
        <a:bodyPr/>
        <a:lstStyle/>
        <a:p>
          <a:endParaRPr lang="en-US"/>
        </a:p>
      </dgm:t>
    </dgm:pt>
    <dgm:pt modelId="{5ABC3A39-DA07-47E1-AEC7-512347D5D337}" type="sibTrans" cxnId="{C215C660-D66E-4497-A0E3-1E976C7000D3}">
      <dgm:prSet/>
      <dgm:spPr/>
      <dgm:t>
        <a:bodyPr/>
        <a:lstStyle/>
        <a:p>
          <a:endParaRPr lang="en-US"/>
        </a:p>
      </dgm:t>
    </dgm:pt>
    <dgm:pt modelId="{6576F85F-CA57-45DC-ACBC-9BC24C3AE2A4}">
      <dgm:prSet phldrT="[Text]"/>
      <dgm:spPr/>
      <dgm:t>
        <a:bodyPr/>
        <a:lstStyle/>
        <a:p>
          <a:r>
            <a:rPr lang="en-US" dirty="0" smtClean="0"/>
            <a:t>Item Revision</a:t>
          </a:r>
          <a:endParaRPr lang="en-US" dirty="0"/>
        </a:p>
      </dgm:t>
    </dgm:pt>
    <dgm:pt modelId="{8340F2DB-507C-4F1B-948D-ADAD8CA9C786}" type="parTrans" cxnId="{BB4A077D-78B1-4C27-85B9-CD1BA82B43E8}">
      <dgm:prSet/>
      <dgm:spPr/>
      <dgm:t>
        <a:bodyPr/>
        <a:lstStyle/>
        <a:p>
          <a:endParaRPr lang="en-US"/>
        </a:p>
      </dgm:t>
    </dgm:pt>
    <dgm:pt modelId="{46BA33C0-B578-4A91-9E4E-F1AE1D4F2C73}" type="sibTrans" cxnId="{BB4A077D-78B1-4C27-85B9-CD1BA82B43E8}">
      <dgm:prSet/>
      <dgm:spPr/>
      <dgm:t>
        <a:bodyPr/>
        <a:lstStyle/>
        <a:p>
          <a:endParaRPr lang="en-US"/>
        </a:p>
      </dgm:t>
    </dgm:pt>
    <dgm:pt modelId="{FAC5D4AC-875E-4C05-8DA7-D34E4ABDA300}">
      <dgm:prSet phldrT="[Text]"/>
      <dgm:spPr/>
      <dgm:t>
        <a:bodyPr/>
        <a:lstStyle/>
        <a:p>
          <a:r>
            <a:rPr lang="en-US" dirty="0" smtClean="0"/>
            <a:t>Exam Administration &amp; Passing Score</a:t>
          </a:r>
          <a:endParaRPr lang="en-US" dirty="0"/>
        </a:p>
      </dgm:t>
    </dgm:pt>
    <dgm:pt modelId="{70C71E68-A559-49D4-B877-13DD5632654E}" type="parTrans" cxnId="{9832E982-66AD-47F9-921B-A1ADD4F6333B}">
      <dgm:prSet/>
      <dgm:spPr/>
      <dgm:t>
        <a:bodyPr/>
        <a:lstStyle/>
        <a:p>
          <a:endParaRPr lang="en-US"/>
        </a:p>
      </dgm:t>
    </dgm:pt>
    <dgm:pt modelId="{E4F68AE8-42F5-4DF7-B119-2DA00BDCD7FD}" type="sibTrans" cxnId="{9832E982-66AD-47F9-921B-A1ADD4F6333B}">
      <dgm:prSet/>
      <dgm:spPr/>
      <dgm:t>
        <a:bodyPr/>
        <a:lstStyle/>
        <a:p>
          <a:endParaRPr lang="en-US"/>
        </a:p>
      </dgm:t>
    </dgm:pt>
    <dgm:pt modelId="{7800C3FC-6E12-4CEC-8135-E65F5BB15354}" type="pres">
      <dgm:prSet presAssocID="{6E4F5BC2-8190-4B75-8944-A7772F7831FA}" presName="Name0" presStyleCnt="0">
        <dgm:presLayoutVars>
          <dgm:dir/>
          <dgm:resizeHandles val="exact"/>
        </dgm:presLayoutVars>
      </dgm:prSet>
      <dgm:spPr/>
      <dgm:t>
        <a:bodyPr/>
        <a:lstStyle/>
        <a:p>
          <a:endParaRPr lang="en-US"/>
        </a:p>
      </dgm:t>
    </dgm:pt>
    <dgm:pt modelId="{59AF3F03-7E51-43A8-A592-177C269A37C5}" type="pres">
      <dgm:prSet presAssocID="{6E4F5BC2-8190-4B75-8944-A7772F7831FA}" presName="cycle" presStyleCnt="0"/>
      <dgm:spPr/>
    </dgm:pt>
    <dgm:pt modelId="{4A858864-2213-4975-95CE-A7E38782C056}" type="pres">
      <dgm:prSet presAssocID="{F0B9A217-9289-41BA-8467-2541A492ED62}" presName="nodeFirstNode" presStyleLbl="node1" presStyleIdx="0" presStyleCnt="5">
        <dgm:presLayoutVars>
          <dgm:bulletEnabled val="1"/>
        </dgm:presLayoutVars>
      </dgm:prSet>
      <dgm:spPr/>
      <dgm:t>
        <a:bodyPr/>
        <a:lstStyle/>
        <a:p>
          <a:endParaRPr lang="en-US"/>
        </a:p>
      </dgm:t>
    </dgm:pt>
    <dgm:pt modelId="{21856C32-7C31-43C3-8B46-3126ED108646}" type="pres">
      <dgm:prSet presAssocID="{F808ADA7-AEEE-4D5A-A7E1-CF6134F9DB0F}" presName="sibTransFirstNode" presStyleLbl="bgShp" presStyleIdx="0" presStyleCnt="1"/>
      <dgm:spPr/>
      <dgm:t>
        <a:bodyPr/>
        <a:lstStyle/>
        <a:p>
          <a:endParaRPr lang="en-US"/>
        </a:p>
      </dgm:t>
    </dgm:pt>
    <dgm:pt modelId="{065B7443-BB5B-4C11-A1CC-0B0859B16B54}" type="pres">
      <dgm:prSet presAssocID="{4E389CB7-E4AB-4244-9CD5-B54676EDEC09}" presName="nodeFollowingNodes" presStyleLbl="node1" presStyleIdx="1" presStyleCnt="5" custScaleX="112340" custScaleY="139353">
        <dgm:presLayoutVars>
          <dgm:bulletEnabled val="1"/>
        </dgm:presLayoutVars>
      </dgm:prSet>
      <dgm:spPr/>
      <dgm:t>
        <a:bodyPr/>
        <a:lstStyle/>
        <a:p>
          <a:endParaRPr lang="en-US"/>
        </a:p>
      </dgm:t>
    </dgm:pt>
    <dgm:pt modelId="{1BA867F6-003F-4C77-AECD-F63EF9A9CF67}" type="pres">
      <dgm:prSet presAssocID="{2C2C5E8C-ADC7-43BB-83D3-2F08ED906A58}" presName="nodeFollowingNodes" presStyleLbl="node1" presStyleIdx="2" presStyleCnt="5" custRadScaleRad="99049" custRadScaleInc="-17233">
        <dgm:presLayoutVars>
          <dgm:bulletEnabled val="1"/>
        </dgm:presLayoutVars>
      </dgm:prSet>
      <dgm:spPr/>
      <dgm:t>
        <a:bodyPr/>
        <a:lstStyle/>
        <a:p>
          <a:endParaRPr lang="en-US"/>
        </a:p>
      </dgm:t>
    </dgm:pt>
    <dgm:pt modelId="{E1E8CEA5-705A-4D69-9BF5-C6CE6F7074D8}" type="pres">
      <dgm:prSet presAssocID="{6576F85F-CA57-45DC-ACBC-9BC24C3AE2A4}" presName="nodeFollowingNodes" presStyleLbl="node1" presStyleIdx="3" presStyleCnt="5" custRadScaleRad="98256" custRadScaleInc="16495">
        <dgm:presLayoutVars>
          <dgm:bulletEnabled val="1"/>
        </dgm:presLayoutVars>
      </dgm:prSet>
      <dgm:spPr/>
      <dgm:t>
        <a:bodyPr/>
        <a:lstStyle/>
        <a:p>
          <a:endParaRPr lang="en-US"/>
        </a:p>
      </dgm:t>
    </dgm:pt>
    <dgm:pt modelId="{DEE06E64-AF3B-4FBA-BFBA-69847A441644}" type="pres">
      <dgm:prSet presAssocID="{FAC5D4AC-875E-4C05-8DA7-D34E4ABDA300}" presName="nodeFollowingNodes" presStyleLbl="node1" presStyleIdx="4" presStyleCnt="5" custScaleX="108642" custScaleY="125699">
        <dgm:presLayoutVars>
          <dgm:bulletEnabled val="1"/>
        </dgm:presLayoutVars>
      </dgm:prSet>
      <dgm:spPr/>
      <dgm:t>
        <a:bodyPr/>
        <a:lstStyle/>
        <a:p>
          <a:endParaRPr lang="en-US"/>
        </a:p>
      </dgm:t>
    </dgm:pt>
  </dgm:ptLst>
  <dgm:cxnLst>
    <dgm:cxn modelId="{C215C660-D66E-4497-A0E3-1E976C7000D3}" srcId="{6E4F5BC2-8190-4B75-8944-A7772F7831FA}" destId="{2C2C5E8C-ADC7-43BB-83D3-2F08ED906A58}" srcOrd="2" destOrd="0" parTransId="{8C12687A-CD03-4526-A841-C698BBF46FC2}" sibTransId="{5ABC3A39-DA07-47E1-AEC7-512347D5D337}"/>
    <dgm:cxn modelId="{F2B42E73-11F6-4203-9828-DC2A00FA906B}" type="presOf" srcId="{FAC5D4AC-875E-4C05-8DA7-D34E4ABDA300}" destId="{DEE06E64-AF3B-4FBA-BFBA-69847A441644}" srcOrd="0" destOrd="0" presId="urn:microsoft.com/office/officeart/2005/8/layout/cycle3"/>
    <dgm:cxn modelId="{7105123B-CB30-47F5-B4EE-5ABBC7AE0A28}" type="presOf" srcId="{4E389CB7-E4AB-4244-9CD5-B54676EDEC09}" destId="{065B7443-BB5B-4C11-A1CC-0B0859B16B54}" srcOrd="0" destOrd="0" presId="urn:microsoft.com/office/officeart/2005/8/layout/cycle3"/>
    <dgm:cxn modelId="{9832E982-66AD-47F9-921B-A1ADD4F6333B}" srcId="{6E4F5BC2-8190-4B75-8944-A7772F7831FA}" destId="{FAC5D4AC-875E-4C05-8DA7-D34E4ABDA300}" srcOrd="4" destOrd="0" parTransId="{70C71E68-A559-49D4-B877-13DD5632654E}" sibTransId="{E4F68AE8-42F5-4DF7-B119-2DA00BDCD7FD}"/>
    <dgm:cxn modelId="{400A3587-7D99-4FE7-AE2A-1F4ED3A9208D}" type="presOf" srcId="{F0B9A217-9289-41BA-8467-2541A492ED62}" destId="{4A858864-2213-4975-95CE-A7E38782C056}" srcOrd="0" destOrd="0" presId="urn:microsoft.com/office/officeart/2005/8/layout/cycle3"/>
    <dgm:cxn modelId="{21C47793-2718-4A01-B3E0-1A853910FD00}" type="presOf" srcId="{2C2C5E8C-ADC7-43BB-83D3-2F08ED906A58}" destId="{1BA867F6-003F-4C77-AECD-F63EF9A9CF67}" srcOrd="0" destOrd="0" presId="urn:microsoft.com/office/officeart/2005/8/layout/cycle3"/>
    <dgm:cxn modelId="{5011C4F1-BA4D-4B91-B852-B17B4C5D2833}" type="presOf" srcId="{6576F85F-CA57-45DC-ACBC-9BC24C3AE2A4}" destId="{E1E8CEA5-705A-4D69-9BF5-C6CE6F7074D8}" srcOrd="0" destOrd="0" presId="urn:microsoft.com/office/officeart/2005/8/layout/cycle3"/>
    <dgm:cxn modelId="{AA00D7F1-62C7-4B6B-AE40-48E79E8237BB}" type="presOf" srcId="{6E4F5BC2-8190-4B75-8944-A7772F7831FA}" destId="{7800C3FC-6E12-4CEC-8135-E65F5BB15354}" srcOrd="0" destOrd="0" presId="urn:microsoft.com/office/officeart/2005/8/layout/cycle3"/>
    <dgm:cxn modelId="{BD888597-FFE0-4DC2-8A52-BDC424584A66}" srcId="{6E4F5BC2-8190-4B75-8944-A7772F7831FA}" destId="{4E389CB7-E4AB-4244-9CD5-B54676EDEC09}" srcOrd="1" destOrd="0" parTransId="{3151FC21-33BE-4D41-8C75-E4C207791286}" sibTransId="{FA555F7D-6ABE-46FF-977C-D09254C3F4F1}"/>
    <dgm:cxn modelId="{BB4A077D-78B1-4C27-85B9-CD1BA82B43E8}" srcId="{6E4F5BC2-8190-4B75-8944-A7772F7831FA}" destId="{6576F85F-CA57-45DC-ACBC-9BC24C3AE2A4}" srcOrd="3" destOrd="0" parTransId="{8340F2DB-507C-4F1B-948D-ADAD8CA9C786}" sibTransId="{46BA33C0-B578-4A91-9E4E-F1AE1D4F2C73}"/>
    <dgm:cxn modelId="{ED32570A-F128-4E24-AA92-F77B667D4FB6}" srcId="{6E4F5BC2-8190-4B75-8944-A7772F7831FA}" destId="{F0B9A217-9289-41BA-8467-2541A492ED62}" srcOrd="0" destOrd="0" parTransId="{B0F89AC8-7864-4373-AAC5-C443B2FCFB51}" sibTransId="{F808ADA7-AEEE-4D5A-A7E1-CF6134F9DB0F}"/>
    <dgm:cxn modelId="{2B484B79-74A4-4C10-BEA3-97DD34D82FE6}" type="presOf" srcId="{F808ADA7-AEEE-4D5A-A7E1-CF6134F9DB0F}" destId="{21856C32-7C31-43C3-8B46-3126ED108646}" srcOrd="0" destOrd="0" presId="urn:microsoft.com/office/officeart/2005/8/layout/cycle3"/>
    <dgm:cxn modelId="{6B171CA8-3CE6-43F4-AE08-9897DF146A76}" type="presParOf" srcId="{7800C3FC-6E12-4CEC-8135-E65F5BB15354}" destId="{59AF3F03-7E51-43A8-A592-177C269A37C5}" srcOrd="0" destOrd="0" presId="urn:microsoft.com/office/officeart/2005/8/layout/cycle3"/>
    <dgm:cxn modelId="{9E8038B3-253D-46F0-A96F-49B78FE3E646}" type="presParOf" srcId="{59AF3F03-7E51-43A8-A592-177C269A37C5}" destId="{4A858864-2213-4975-95CE-A7E38782C056}" srcOrd="0" destOrd="0" presId="urn:microsoft.com/office/officeart/2005/8/layout/cycle3"/>
    <dgm:cxn modelId="{1592265A-15D5-4D1A-A62F-1431B8102CC4}" type="presParOf" srcId="{59AF3F03-7E51-43A8-A592-177C269A37C5}" destId="{21856C32-7C31-43C3-8B46-3126ED108646}" srcOrd="1" destOrd="0" presId="urn:microsoft.com/office/officeart/2005/8/layout/cycle3"/>
    <dgm:cxn modelId="{23797E1B-65B6-4AF2-B06F-6E3C4036F392}" type="presParOf" srcId="{59AF3F03-7E51-43A8-A592-177C269A37C5}" destId="{065B7443-BB5B-4C11-A1CC-0B0859B16B54}" srcOrd="2" destOrd="0" presId="urn:microsoft.com/office/officeart/2005/8/layout/cycle3"/>
    <dgm:cxn modelId="{FFC356CD-BEB2-4FD9-9E1D-FAECBB60845D}" type="presParOf" srcId="{59AF3F03-7E51-43A8-A592-177C269A37C5}" destId="{1BA867F6-003F-4C77-AECD-F63EF9A9CF67}" srcOrd="3" destOrd="0" presId="urn:microsoft.com/office/officeart/2005/8/layout/cycle3"/>
    <dgm:cxn modelId="{25BE10D9-B540-4FB4-96EE-B76FC4E174CA}" type="presParOf" srcId="{59AF3F03-7E51-43A8-A592-177C269A37C5}" destId="{E1E8CEA5-705A-4D69-9BF5-C6CE6F7074D8}" srcOrd="4" destOrd="0" presId="urn:microsoft.com/office/officeart/2005/8/layout/cycle3"/>
    <dgm:cxn modelId="{FDB8631A-0AAA-48C8-A218-A3E204649017}" type="presParOf" srcId="{59AF3F03-7E51-43A8-A592-177C269A37C5}" destId="{DEE06E64-AF3B-4FBA-BFBA-69847A441644}"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856C32-7C31-43C3-8B46-3126ED108646}">
      <dsp:nvSpPr>
        <dsp:cNvPr id="0" name=""/>
        <dsp:cNvSpPr/>
      </dsp:nvSpPr>
      <dsp:spPr>
        <a:xfrm>
          <a:off x="1363934" y="-29166"/>
          <a:ext cx="4774656" cy="4774656"/>
        </a:xfrm>
        <a:prstGeom prst="circularArrow">
          <a:avLst>
            <a:gd name="adj1" fmla="val 5544"/>
            <a:gd name="adj2" fmla="val 330680"/>
            <a:gd name="adj3" fmla="val 13779655"/>
            <a:gd name="adj4" fmla="val 17383695"/>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858864-2213-4975-95CE-A7E38782C056}">
      <dsp:nvSpPr>
        <dsp:cNvPr id="0" name=""/>
        <dsp:cNvSpPr/>
      </dsp:nvSpPr>
      <dsp:spPr>
        <a:xfrm>
          <a:off x="2635164" y="579"/>
          <a:ext cx="2232198" cy="1116099"/>
        </a:xfrm>
        <a:prstGeom prst="roundRect">
          <a:avLst/>
        </a:prstGeom>
        <a:solidFill>
          <a:schemeClr val="lt1">
            <a:hueOff val="0"/>
            <a:satOff val="0"/>
            <a:lumOff val="0"/>
            <a:alphaOff val="0"/>
          </a:schemeClr>
        </a:solidFill>
        <a:ln w="22225"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Occupational Analysis</a:t>
          </a:r>
          <a:endParaRPr lang="en-US" sz="2200" kern="1200" dirty="0"/>
        </a:p>
      </dsp:txBody>
      <dsp:txXfrm>
        <a:off x="2689647" y="55062"/>
        <a:ext cx="2123232" cy="1007133"/>
      </dsp:txXfrm>
    </dsp:sp>
    <dsp:sp modelId="{065B7443-BB5B-4C11-A1CC-0B0859B16B54}">
      <dsp:nvSpPr>
        <dsp:cNvPr id="0" name=""/>
        <dsp:cNvSpPr/>
      </dsp:nvSpPr>
      <dsp:spPr>
        <a:xfrm>
          <a:off x="4433884" y="1187881"/>
          <a:ext cx="2507651" cy="1555317"/>
        </a:xfrm>
        <a:prstGeom prst="roundRect">
          <a:avLst/>
        </a:prstGeom>
        <a:solidFill>
          <a:schemeClr val="lt1">
            <a:hueOff val="0"/>
            <a:satOff val="0"/>
            <a:lumOff val="0"/>
            <a:alphaOff val="0"/>
          </a:schemeClr>
        </a:solidFill>
        <a:ln w="22225"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Examination Content Outline	</a:t>
          </a:r>
          <a:endParaRPr lang="en-US" sz="2200" kern="1200" dirty="0"/>
        </a:p>
      </dsp:txBody>
      <dsp:txXfrm>
        <a:off x="4509808" y="1263805"/>
        <a:ext cx="2355803" cy="1403469"/>
      </dsp:txXfrm>
    </dsp:sp>
    <dsp:sp modelId="{1BA867F6-003F-4C77-AECD-F63EF9A9CF67}">
      <dsp:nvSpPr>
        <dsp:cNvPr id="0" name=""/>
        <dsp:cNvSpPr/>
      </dsp:nvSpPr>
      <dsp:spPr>
        <a:xfrm>
          <a:off x="4094166" y="3428996"/>
          <a:ext cx="2232198" cy="1116099"/>
        </a:xfrm>
        <a:prstGeom prst="roundRect">
          <a:avLst/>
        </a:prstGeom>
        <a:solidFill>
          <a:schemeClr val="lt1">
            <a:hueOff val="0"/>
            <a:satOff val="0"/>
            <a:lumOff val="0"/>
            <a:alphaOff val="0"/>
          </a:schemeClr>
        </a:solidFill>
        <a:ln w="22225"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Item Writing</a:t>
          </a:r>
          <a:endParaRPr lang="en-US" sz="2200" kern="1200" dirty="0"/>
        </a:p>
      </dsp:txBody>
      <dsp:txXfrm>
        <a:off x="4148649" y="3483479"/>
        <a:ext cx="2123232" cy="1007133"/>
      </dsp:txXfrm>
    </dsp:sp>
    <dsp:sp modelId="{E1E8CEA5-705A-4D69-9BF5-C6CE6F7074D8}">
      <dsp:nvSpPr>
        <dsp:cNvPr id="0" name=""/>
        <dsp:cNvSpPr/>
      </dsp:nvSpPr>
      <dsp:spPr>
        <a:xfrm>
          <a:off x="1198559" y="3428993"/>
          <a:ext cx="2232198" cy="1116099"/>
        </a:xfrm>
        <a:prstGeom prst="roundRect">
          <a:avLst/>
        </a:prstGeom>
        <a:solidFill>
          <a:schemeClr val="lt1">
            <a:hueOff val="0"/>
            <a:satOff val="0"/>
            <a:lumOff val="0"/>
            <a:alphaOff val="0"/>
          </a:schemeClr>
        </a:solidFill>
        <a:ln w="22225"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Item Revision</a:t>
          </a:r>
          <a:endParaRPr lang="en-US" sz="2200" kern="1200" dirty="0"/>
        </a:p>
      </dsp:txBody>
      <dsp:txXfrm>
        <a:off x="1253042" y="3483476"/>
        <a:ext cx="2123232" cy="1007133"/>
      </dsp:txXfrm>
    </dsp:sp>
    <dsp:sp modelId="{DEE06E64-AF3B-4FBA-BFBA-69847A441644}">
      <dsp:nvSpPr>
        <dsp:cNvPr id="0" name=""/>
        <dsp:cNvSpPr/>
      </dsp:nvSpPr>
      <dsp:spPr>
        <a:xfrm>
          <a:off x="602263" y="1264077"/>
          <a:ext cx="2425105" cy="1402925"/>
        </a:xfrm>
        <a:prstGeom prst="roundRect">
          <a:avLst/>
        </a:prstGeom>
        <a:solidFill>
          <a:schemeClr val="lt1">
            <a:hueOff val="0"/>
            <a:satOff val="0"/>
            <a:lumOff val="0"/>
            <a:alphaOff val="0"/>
          </a:schemeClr>
        </a:solidFill>
        <a:ln w="22225"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Exam Administration &amp; Passing Score</a:t>
          </a:r>
          <a:endParaRPr lang="en-US" sz="2200" kern="1200" dirty="0"/>
        </a:p>
      </dsp:txBody>
      <dsp:txXfrm>
        <a:off x="670748" y="1332562"/>
        <a:ext cx="2288135" cy="1265955"/>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819D80A-B2AD-4AC4-A6BC-6E4CBAAEBF46}" type="datetimeFigureOut">
              <a:rPr lang="en-US" smtClean="0"/>
              <a:t>3/13/2015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F97F181-DFD1-40CD-9FD4-4F85D57EA1A1}" type="slidenum">
              <a:rPr lang="en-US" smtClean="0"/>
              <a:t>‹#›</a:t>
            </a:fld>
            <a:endParaRPr lang="en-US"/>
          </a:p>
        </p:txBody>
      </p:sp>
    </p:spTree>
    <p:extLst>
      <p:ext uri="{BB962C8B-B14F-4D97-AF65-F5344CB8AC3E}">
        <p14:creationId xmlns:p14="http://schemas.microsoft.com/office/powerpoint/2010/main" val="1268807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4</a:t>
            </a:fld>
            <a:endParaRPr lang="en-US"/>
          </a:p>
        </p:txBody>
      </p:sp>
    </p:spTree>
    <p:extLst>
      <p:ext uri="{BB962C8B-B14F-4D97-AF65-F5344CB8AC3E}">
        <p14:creationId xmlns:p14="http://schemas.microsoft.com/office/powerpoint/2010/main" val="215797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19</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20</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21</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22</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23</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24</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25</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26</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27</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28</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First, some background regarding the methodology applied to this project.</a:t>
            </a:r>
          </a:p>
          <a:p>
            <a:pPr>
              <a:buFontTx/>
              <a:buChar char="•"/>
            </a:pPr>
            <a:r>
              <a:rPr lang="en-US" dirty="0" smtClean="0"/>
              <a:t> We began by conducting interviews with C-</a:t>
            </a:r>
            <a:r>
              <a:rPr lang="en-US" dirty="0" err="1" smtClean="0"/>
              <a:t>42s</a:t>
            </a:r>
            <a:r>
              <a:rPr lang="en-US" dirty="0" smtClean="0"/>
              <a:t> to gain an understanding of your profession.</a:t>
            </a:r>
          </a:p>
          <a:p>
            <a:pPr>
              <a:buFontTx/>
              <a:buChar char="•"/>
            </a:pPr>
            <a:r>
              <a:rPr lang="en-US" dirty="0" smtClean="0"/>
              <a:t> Then, we conducted meetings to develop a comprehensive list of tasks that C-</a:t>
            </a:r>
            <a:r>
              <a:rPr lang="en-US" dirty="0" err="1" smtClean="0"/>
              <a:t>42s</a:t>
            </a:r>
            <a:r>
              <a:rPr lang="en-US" dirty="0" smtClean="0"/>
              <a:t> perform.</a:t>
            </a:r>
          </a:p>
          <a:p>
            <a:pPr>
              <a:buFontTx/>
              <a:buChar char="•"/>
            </a:pPr>
            <a:r>
              <a:rPr lang="en-US" dirty="0" smtClean="0"/>
              <a:t> Once the list of tasks was completed, we worked with C-</a:t>
            </a:r>
            <a:r>
              <a:rPr lang="en-US" dirty="0" err="1" smtClean="0"/>
              <a:t>42s</a:t>
            </a:r>
            <a:r>
              <a:rPr lang="en-US" dirty="0" smtClean="0"/>
              <a:t> to develop a list of the underlying knowledge that is necessary to perform the tasks.</a:t>
            </a:r>
          </a:p>
          <a:p>
            <a:pPr>
              <a:buFontTx/>
              <a:buChar char="•"/>
            </a:pPr>
            <a:r>
              <a:rPr lang="en-US" dirty="0" smtClean="0"/>
              <a:t> Then, a survey questionnaire, based on the information obtained, was developed and sent to all C-</a:t>
            </a:r>
            <a:r>
              <a:rPr lang="en-US" dirty="0" err="1" smtClean="0"/>
              <a:t>42s</a:t>
            </a:r>
            <a:r>
              <a:rPr lang="en-US" dirty="0" smtClean="0"/>
              <a:t> in the state.</a:t>
            </a:r>
          </a:p>
          <a:p>
            <a:pPr>
              <a:buFontTx/>
              <a:buChar char="•"/>
            </a:pPr>
            <a:r>
              <a:rPr lang="en-US" dirty="0" smtClean="0"/>
              <a:t> We are now in the final phase of the process where you will interpret the results of the survey questionnaire.</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6</a:t>
            </a:fld>
            <a:endParaRPr lang="en-US"/>
          </a:p>
        </p:txBody>
      </p:sp>
    </p:spTree>
    <p:extLst>
      <p:ext uri="{BB962C8B-B14F-4D97-AF65-F5344CB8AC3E}">
        <p14:creationId xmlns:p14="http://schemas.microsoft.com/office/powerpoint/2010/main" val="24991306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There are several reasons why the tasks needed to appear as stand alone units.</a:t>
            </a:r>
          </a:p>
          <a:p>
            <a:r>
              <a:rPr lang="en-US" dirty="0" smtClean="0"/>
              <a:t>1.  Each task had to be observable and measurable.</a:t>
            </a:r>
          </a:p>
          <a:p>
            <a:r>
              <a:rPr lang="en-US" dirty="0" smtClean="0"/>
              <a:t>2.  Each task had to result in a product or service.</a:t>
            </a:r>
          </a:p>
          <a:p>
            <a:r>
              <a:rPr lang="en-US" dirty="0" smtClean="0"/>
              <a:t>3.  Each task would be rated numerically.  Without developing tasks as separate units, the numbers would be </a:t>
            </a:r>
            <a:r>
              <a:rPr lang="en-US" dirty="0" err="1" smtClean="0"/>
              <a:t>uninterpretable</a:t>
            </a:r>
            <a:r>
              <a:rPr lang="en-US" dirty="0" smtClean="0"/>
              <a:t>.</a:t>
            </a:r>
          </a:p>
          <a:p>
            <a:r>
              <a:rPr lang="en-US" dirty="0" smtClean="0"/>
              <a:t>4.  The tasks had to be similar in level of specificity, depth, and breadth.</a:t>
            </a:r>
          </a:p>
          <a:p>
            <a:r>
              <a:rPr lang="en-US" dirty="0" smtClean="0"/>
              <a:t>5.  The tasks were written to exclude qualifying words (e.g., accurately, precisely, etc.).</a:t>
            </a:r>
          </a:p>
          <a:p>
            <a:r>
              <a:rPr lang="en-US" dirty="0" smtClean="0"/>
              <a:t>6.  The tasks were also written to avoid actions that were interrelated parts of a process (e.g., “take the sample,” put it in the tube,” etc. -- a time and motion study).</a:t>
            </a:r>
          </a:p>
          <a:p>
            <a:r>
              <a:rPr lang="en-US" dirty="0" smtClean="0"/>
              <a:t>Basically, the goal was to describe WHAT was the task, HOW that task was done, and WHY the task was performed.</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29</a:t>
            </a:fld>
            <a:endParaRPr lang="en-US"/>
          </a:p>
        </p:txBody>
      </p:sp>
    </p:spTree>
    <p:extLst>
      <p:ext uri="{BB962C8B-B14F-4D97-AF65-F5344CB8AC3E}">
        <p14:creationId xmlns:p14="http://schemas.microsoft.com/office/powerpoint/2010/main" val="3262308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First, we will ask you to look through the ratings for the tasks.</a:t>
            </a:r>
          </a:p>
          <a:p>
            <a:pPr>
              <a:buFontTx/>
              <a:buChar char="•"/>
            </a:pPr>
            <a:r>
              <a:rPr lang="en-US" dirty="0" smtClean="0"/>
              <a:t> Explain the rating scales (refer to questionnaire page).</a:t>
            </a:r>
          </a:p>
          <a:p>
            <a:pPr>
              <a:buFontTx/>
              <a:buChar char="•"/>
            </a:pPr>
            <a:r>
              <a:rPr lang="en-US" dirty="0" smtClean="0"/>
              <a:t> </a:t>
            </a:r>
            <a:r>
              <a:rPr lang="en-US" i="1" dirty="0" smtClean="0"/>
              <a:t>Frequency: How often do you perform this task in your current job?</a:t>
            </a:r>
          </a:p>
          <a:p>
            <a:pPr>
              <a:buFontTx/>
              <a:buChar char="•"/>
            </a:pPr>
            <a:r>
              <a:rPr lang="en-US" i="1" dirty="0" smtClean="0"/>
              <a:t> Importance: How important is performance of this task in your current job?</a:t>
            </a:r>
          </a:p>
          <a:p>
            <a:pPr>
              <a:buFontTx/>
              <a:buChar char="•"/>
            </a:pPr>
            <a:r>
              <a:rPr lang="en-US" i="1" dirty="0" smtClean="0"/>
              <a:t> </a:t>
            </a:r>
            <a:r>
              <a:rPr lang="en-US" dirty="0" smtClean="0"/>
              <a:t>We have listed the “critical index” that was calculated by multiplying each person’s frequency rating times their importance rating and then taking mean value across all respondents.</a:t>
            </a:r>
          </a:p>
          <a:p>
            <a:pPr>
              <a:buFontTx/>
              <a:buChar char="•"/>
            </a:pPr>
            <a:r>
              <a:rPr lang="en-US" dirty="0" smtClean="0"/>
              <a:t> Maximum value is 5 x 5 or 25.</a:t>
            </a:r>
          </a:p>
          <a:p>
            <a:pPr>
              <a:buFontTx/>
              <a:buChar char="•"/>
            </a:pPr>
            <a:r>
              <a:rPr lang="en-US" dirty="0" smtClean="0"/>
              <a:t> We will ask you to choose a critical index cutoff that will determine what tasks will be included in the description of practice and which tasks will not be included.</a:t>
            </a:r>
          </a:p>
          <a:p>
            <a:pPr>
              <a:buFontTx/>
              <a:buChar char="•"/>
            </a:pPr>
            <a:r>
              <a:rPr lang="en-US" dirty="0" smtClean="0"/>
              <a:t> This cutoff will be applied to all tasks.</a:t>
            </a:r>
          </a:p>
          <a:p>
            <a:pPr>
              <a:buFontTx/>
              <a:buChar char="•"/>
            </a:pPr>
            <a:r>
              <a:rPr lang="en-US" i="1" dirty="0" smtClean="0"/>
              <a:t> </a:t>
            </a:r>
            <a:r>
              <a:rPr lang="en-US" dirty="0" smtClean="0"/>
              <a:t>You will have an opportunity to reconsider your cutoff.</a:t>
            </a:r>
            <a:endParaRPr lang="en-US" i="1" dirty="0"/>
          </a:p>
        </p:txBody>
      </p:sp>
      <p:sp>
        <p:nvSpPr>
          <p:cNvPr id="4" name="Slide Number Placeholder 3"/>
          <p:cNvSpPr>
            <a:spLocks noGrp="1"/>
          </p:cNvSpPr>
          <p:nvPr>
            <p:ph type="sldNum" sz="quarter" idx="10"/>
          </p:nvPr>
        </p:nvSpPr>
        <p:spPr/>
        <p:txBody>
          <a:bodyPr/>
          <a:lstStyle/>
          <a:p>
            <a:fld id="{4F97F181-DFD1-40CD-9FD4-4F85D57EA1A1}" type="slidenum">
              <a:rPr lang="en-US" smtClean="0"/>
              <a:t>33</a:t>
            </a:fld>
            <a:endParaRPr lang="en-US"/>
          </a:p>
        </p:txBody>
      </p:sp>
    </p:spTree>
    <p:extLst>
      <p:ext uri="{BB962C8B-B14F-4D97-AF65-F5344CB8AC3E}">
        <p14:creationId xmlns:p14="http://schemas.microsoft.com/office/powerpoint/2010/main" val="3217028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First, some background regarding the methodology applied to this project.</a:t>
            </a:r>
          </a:p>
          <a:p>
            <a:pPr>
              <a:buFontTx/>
              <a:buChar char="•"/>
            </a:pPr>
            <a:r>
              <a:rPr lang="en-US" dirty="0" smtClean="0"/>
              <a:t> We began by conducting interviews with C-</a:t>
            </a:r>
            <a:r>
              <a:rPr lang="en-US" dirty="0" err="1" smtClean="0"/>
              <a:t>42s</a:t>
            </a:r>
            <a:r>
              <a:rPr lang="en-US" dirty="0" smtClean="0"/>
              <a:t> to gain an understanding of your profession.</a:t>
            </a:r>
          </a:p>
          <a:p>
            <a:pPr>
              <a:buFontTx/>
              <a:buChar char="•"/>
            </a:pPr>
            <a:r>
              <a:rPr lang="en-US" dirty="0" smtClean="0"/>
              <a:t> Then, we conducted meetings to develop a comprehensive list of tasks that C-</a:t>
            </a:r>
            <a:r>
              <a:rPr lang="en-US" dirty="0" err="1" smtClean="0"/>
              <a:t>42s</a:t>
            </a:r>
            <a:r>
              <a:rPr lang="en-US" dirty="0" smtClean="0"/>
              <a:t> perform.</a:t>
            </a:r>
          </a:p>
          <a:p>
            <a:pPr>
              <a:buFontTx/>
              <a:buChar char="•"/>
            </a:pPr>
            <a:r>
              <a:rPr lang="en-US" dirty="0" smtClean="0"/>
              <a:t> Once the list of tasks was completed, we worked with C-</a:t>
            </a:r>
            <a:r>
              <a:rPr lang="en-US" dirty="0" err="1" smtClean="0"/>
              <a:t>42s</a:t>
            </a:r>
            <a:r>
              <a:rPr lang="en-US" dirty="0" smtClean="0"/>
              <a:t> to develop a list of the underlying knowledge that is necessary to perform the tasks.</a:t>
            </a:r>
          </a:p>
          <a:p>
            <a:pPr>
              <a:buFontTx/>
              <a:buChar char="•"/>
            </a:pPr>
            <a:r>
              <a:rPr lang="en-US" dirty="0" smtClean="0"/>
              <a:t> Then, a survey questionnaire, based on the information obtained, was developed and sent to all C-</a:t>
            </a:r>
            <a:r>
              <a:rPr lang="en-US" dirty="0" err="1" smtClean="0"/>
              <a:t>42s</a:t>
            </a:r>
            <a:r>
              <a:rPr lang="en-US" dirty="0" smtClean="0"/>
              <a:t> in the state.</a:t>
            </a:r>
          </a:p>
          <a:p>
            <a:pPr>
              <a:buFontTx/>
              <a:buChar char="•"/>
            </a:pPr>
            <a:r>
              <a:rPr lang="en-US" dirty="0" smtClean="0"/>
              <a:t> We are now in the final phase of the process where you will interpret the results of the survey questionnaire.</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499130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First, some background regarding the methodology applied to this project.</a:t>
            </a:r>
          </a:p>
          <a:p>
            <a:pPr>
              <a:buFontTx/>
              <a:buChar char="•"/>
            </a:pPr>
            <a:r>
              <a:rPr lang="en-US" dirty="0" smtClean="0"/>
              <a:t> We began by conducting interviews with C-</a:t>
            </a:r>
            <a:r>
              <a:rPr lang="en-US" dirty="0" err="1" smtClean="0"/>
              <a:t>42s</a:t>
            </a:r>
            <a:r>
              <a:rPr lang="en-US" dirty="0" smtClean="0"/>
              <a:t> to gain an understanding of your profession.</a:t>
            </a:r>
          </a:p>
          <a:p>
            <a:pPr>
              <a:buFontTx/>
              <a:buChar char="•"/>
            </a:pPr>
            <a:r>
              <a:rPr lang="en-US" dirty="0" smtClean="0"/>
              <a:t> Then, we conducted meetings to develop a comprehensive list of tasks that C-</a:t>
            </a:r>
            <a:r>
              <a:rPr lang="en-US" dirty="0" err="1" smtClean="0"/>
              <a:t>42s</a:t>
            </a:r>
            <a:r>
              <a:rPr lang="en-US" dirty="0" smtClean="0"/>
              <a:t> perform.</a:t>
            </a:r>
          </a:p>
          <a:p>
            <a:pPr>
              <a:buFontTx/>
              <a:buChar char="•"/>
            </a:pPr>
            <a:r>
              <a:rPr lang="en-US" dirty="0" smtClean="0"/>
              <a:t> Once the list of tasks was completed, we worked with C-</a:t>
            </a:r>
            <a:r>
              <a:rPr lang="en-US" dirty="0" err="1" smtClean="0"/>
              <a:t>42s</a:t>
            </a:r>
            <a:r>
              <a:rPr lang="en-US" dirty="0" smtClean="0"/>
              <a:t> to develop a list of the underlying knowledge that is necessary to perform the tasks.</a:t>
            </a:r>
          </a:p>
          <a:p>
            <a:pPr>
              <a:buFontTx/>
              <a:buChar char="•"/>
            </a:pPr>
            <a:r>
              <a:rPr lang="en-US" dirty="0" smtClean="0"/>
              <a:t> Then, a survey questionnaire, based on the information obtained, was developed and sent to all C-</a:t>
            </a:r>
            <a:r>
              <a:rPr lang="en-US" dirty="0" err="1" smtClean="0"/>
              <a:t>42s</a:t>
            </a:r>
            <a:r>
              <a:rPr lang="en-US" dirty="0" smtClean="0"/>
              <a:t> in the state.</a:t>
            </a:r>
          </a:p>
          <a:p>
            <a:pPr>
              <a:buFontTx/>
              <a:buChar char="•"/>
            </a:pPr>
            <a:r>
              <a:rPr lang="en-US" dirty="0" smtClean="0"/>
              <a:t> We are now in the final phase of the process where you will interpret the results of the survey questionnaire.</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499130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14</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15</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16</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17</a:t>
            </a:fld>
            <a:endParaRPr lang="en-US"/>
          </a:p>
        </p:txBody>
      </p:sp>
    </p:spTree>
    <p:extLst>
      <p:ext uri="{BB962C8B-B14F-4D97-AF65-F5344CB8AC3E}">
        <p14:creationId xmlns:p14="http://schemas.microsoft.com/office/powerpoint/2010/main" val="2824953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 Refer to the demographics hand-out.</a:t>
            </a:r>
          </a:p>
          <a:p>
            <a:pPr>
              <a:buFontTx/>
              <a:buChar char="•"/>
            </a:pPr>
            <a:r>
              <a:rPr lang="en-US" dirty="0" smtClean="0"/>
              <a:t>C-</a:t>
            </a:r>
            <a:r>
              <a:rPr lang="en-US" dirty="0" err="1" smtClean="0"/>
              <a:t>42s</a:t>
            </a:r>
            <a:r>
              <a:rPr lang="en-US" dirty="0" smtClean="0"/>
              <a:t> were asked to respond to several questions that would help interpret the data (e.g., years of licensed practice, practice specialty, etc.).</a:t>
            </a:r>
            <a:endParaRPr lang="en-US" dirty="0"/>
          </a:p>
        </p:txBody>
      </p:sp>
      <p:sp>
        <p:nvSpPr>
          <p:cNvPr id="4" name="Slide Number Placeholder 3"/>
          <p:cNvSpPr>
            <a:spLocks noGrp="1"/>
          </p:cNvSpPr>
          <p:nvPr>
            <p:ph type="sldNum" sz="quarter" idx="10"/>
          </p:nvPr>
        </p:nvSpPr>
        <p:spPr/>
        <p:txBody>
          <a:bodyPr/>
          <a:lstStyle/>
          <a:p>
            <a:fld id="{4F97F181-DFD1-40CD-9FD4-4F85D57EA1A1}" type="slidenum">
              <a:rPr lang="en-US" smtClean="0"/>
              <a:t>18</a:t>
            </a:fld>
            <a:endParaRPr lang="en-US"/>
          </a:p>
        </p:txBody>
      </p:sp>
    </p:spTree>
    <p:extLst>
      <p:ext uri="{BB962C8B-B14F-4D97-AF65-F5344CB8AC3E}">
        <p14:creationId xmlns:p14="http://schemas.microsoft.com/office/powerpoint/2010/main" val="2824953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93215DB-1D1E-460F-91EB-065C115468B9}" type="datetimeFigureOut">
              <a:rPr lang="en-US" smtClean="0"/>
              <a:t>3/13/2015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A2A125D-E316-48E0-8CC4-BCC933446F61}"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3215DB-1D1E-460F-91EB-065C115468B9}" type="datetimeFigureOut">
              <a:rPr lang="en-US" smtClean="0"/>
              <a:t>3/13/2015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A125D-E316-48E0-8CC4-BCC933446F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3215DB-1D1E-460F-91EB-065C115468B9}" type="datetimeFigureOut">
              <a:rPr lang="en-US" smtClean="0"/>
              <a:t>3/13/2015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A125D-E316-48E0-8CC4-BCC933446F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3215DB-1D1E-460F-91EB-065C115468B9}" type="datetimeFigureOut">
              <a:rPr lang="en-US" smtClean="0"/>
              <a:t>3/13/2015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A125D-E316-48E0-8CC4-BCC933446F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3215DB-1D1E-460F-91EB-065C115468B9}" type="datetimeFigureOut">
              <a:rPr lang="en-US" smtClean="0"/>
              <a:t>3/13/2015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A125D-E316-48E0-8CC4-BCC933446F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93215DB-1D1E-460F-91EB-065C115468B9}" type="datetimeFigureOut">
              <a:rPr lang="en-US" smtClean="0"/>
              <a:t>3/13/2015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A125D-E316-48E0-8CC4-BCC933446F61}"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93215DB-1D1E-460F-91EB-065C115468B9}" type="datetimeFigureOut">
              <a:rPr lang="en-US" smtClean="0"/>
              <a:t>3/13/2015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2A125D-E316-48E0-8CC4-BCC933446F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3215DB-1D1E-460F-91EB-065C115468B9}" type="datetimeFigureOut">
              <a:rPr lang="en-US" smtClean="0"/>
              <a:t>3/13/2015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2A125D-E316-48E0-8CC4-BCC933446F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215DB-1D1E-460F-91EB-065C115468B9}" type="datetimeFigureOut">
              <a:rPr lang="en-US" smtClean="0"/>
              <a:t>3/13/2015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2A125D-E316-48E0-8CC4-BCC933446F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93215DB-1D1E-460F-91EB-065C115468B9}" type="datetimeFigureOut">
              <a:rPr lang="en-US" smtClean="0"/>
              <a:t>3/13/2015</a:t>
            </a:fld>
            <a:endParaRPr lang="en-US"/>
          </a:p>
        </p:txBody>
      </p:sp>
      <p:sp>
        <p:nvSpPr>
          <p:cNvPr id="7" name="Slide Number Placeholder 6"/>
          <p:cNvSpPr>
            <a:spLocks noGrp="1"/>
          </p:cNvSpPr>
          <p:nvPr>
            <p:ph type="sldNum" sz="quarter" idx="12"/>
          </p:nvPr>
        </p:nvSpPr>
        <p:spPr/>
        <p:txBody>
          <a:bodyPr/>
          <a:lstStyle/>
          <a:p>
            <a:fld id="{DA2A125D-E316-48E0-8CC4-BCC933446F61}"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215DB-1D1E-460F-91EB-065C115468B9}" type="datetimeFigureOut">
              <a:rPr lang="en-US" smtClean="0"/>
              <a:t>3/13/2015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DA2A125D-E316-48E0-8CC4-BCC933446F6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93215DB-1D1E-460F-91EB-065C115468B9}" type="datetimeFigureOut">
              <a:rPr lang="en-US" smtClean="0"/>
              <a:t>3/13/2015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A2A125D-E316-48E0-8CC4-BCC933446F6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8200" y="533400"/>
            <a:ext cx="3505200" cy="1702160"/>
          </a:xfrm>
        </p:spPr>
        <p:txBody>
          <a:bodyPr>
            <a:noAutofit/>
          </a:bodyPr>
          <a:lstStyle/>
          <a:p>
            <a:r>
              <a:rPr lang="en-US" sz="2800" b="1" dirty="0"/>
              <a:t>Results of the </a:t>
            </a:r>
            <a:r>
              <a:rPr lang="en-US" sz="2800" b="1" dirty="0" smtClean="0"/>
              <a:t>Acupuncturist Occupational Analysis</a:t>
            </a:r>
            <a:endParaRPr lang="en-US" sz="2800" b="1" dirty="0"/>
          </a:p>
        </p:txBody>
      </p:sp>
      <p:sp>
        <p:nvSpPr>
          <p:cNvPr id="3" name="Subtitle 2"/>
          <p:cNvSpPr>
            <a:spLocks noGrp="1"/>
          </p:cNvSpPr>
          <p:nvPr>
            <p:ph type="subTitle" idx="1"/>
          </p:nvPr>
        </p:nvSpPr>
        <p:spPr>
          <a:xfrm>
            <a:off x="4648200" y="2286000"/>
            <a:ext cx="3429000" cy="2209800"/>
          </a:xfrm>
        </p:spPr>
        <p:txBody>
          <a:bodyPr>
            <a:normAutofit fontScale="92500" lnSpcReduction="10000"/>
          </a:bodyPr>
          <a:lstStyle/>
          <a:p>
            <a:r>
              <a:rPr lang="en-US" sz="2800" b="1" dirty="0" smtClean="0"/>
              <a:t>February 20, 2015</a:t>
            </a:r>
          </a:p>
          <a:p>
            <a:endParaRPr lang="en-US" sz="2800" dirty="0"/>
          </a:p>
          <a:p>
            <a:pPr lvl="0">
              <a:buClr>
                <a:srgbClr val="94C600"/>
              </a:buClr>
            </a:pPr>
            <a:endParaRPr lang="en-US" sz="1700" b="1" dirty="0" smtClean="0"/>
          </a:p>
          <a:p>
            <a:pPr lvl="0">
              <a:buClr>
                <a:srgbClr val="94C600"/>
              </a:buClr>
            </a:pPr>
            <a:endParaRPr lang="en-US" sz="2000" b="1" dirty="0"/>
          </a:p>
          <a:p>
            <a:pPr lvl="0">
              <a:buClr>
                <a:srgbClr val="94C600"/>
              </a:buClr>
            </a:pPr>
            <a:r>
              <a:rPr lang="en-US" sz="2000" b="1" dirty="0" err="1" smtClean="0"/>
              <a:t>Kamilah</a:t>
            </a:r>
            <a:r>
              <a:rPr lang="en-US" sz="2000" b="1" dirty="0" smtClean="0"/>
              <a:t> </a:t>
            </a:r>
            <a:r>
              <a:rPr lang="en-US" sz="2000" b="1" dirty="0"/>
              <a:t>Holloway, MA</a:t>
            </a:r>
          </a:p>
          <a:p>
            <a:r>
              <a:rPr lang="en-US" sz="2000" b="1" dirty="0" smtClean="0"/>
              <a:t>Heidi </a:t>
            </a:r>
            <a:r>
              <a:rPr lang="en-US" sz="2000" b="1" dirty="0" err="1" smtClean="0"/>
              <a:t>Lincer</a:t>
            </a:r>
            <a:r>
              <a:rPr lang="en-US" sz="2000" b="1" dirty="0" smtClean="0"/>
              <a:t>-Hill, PhD, Chief</a:t>
            </a:r>
          </a:p>
        </p:txBody>
      </p:sp>
      <p:pic>
        <p:nvPicPr>
          <p:cNvPr id="4" name="Picture 6" descr="OPES_logo_final_color_s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8200" y="4495800"/>
            <a:ext cx="3505200" cy="1693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7662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306234" cy="685800"/>
          </a:xfrm>
        </p:spPr>
        <p:txBody>
          <a:bodyPr>
            <a:normAutofit fontScale="90000"/>
          </a:bodyPr>
          <a:lstStyle/>
          <a:p>
            <a:r>
              <a:rPr lang="en-US" b="1" dirty="0" smtClean="0">
                <a:solidFill>
                  <a:schemeClr val="accent1">
                    <a:lumMod val="50000"/>
                  </a:schemeClr>
                </a:solidFill>
              </a:rPr>
              <a:t>OA Questionnaire</a:t>
            </a:r>
            <a:endParaRPr lang="en-US" b="1" dirty="0">
              <a:solidFill>
                <a:schemeClr val="accent1">
                  <a:lumMod val="50000"/>
                </a:schemeClr>
              </a:solidFill>
            </a:endParaRPr>
          </a:p>
        </p:txBody>
      </p:sp>
      <p:sp>
        <p:nvSpPr>
          <p:cNvPr id="3" name="Content Placeholder 2"/>
          <p:cNvSpPr>
            <a:spLocks noGrp="1"/>
          </p:cNvSpPr>
          <p:nvPr>
            <p:ph idx="1"/>
          </p:nvPr>
        </p:nvSpPr>
        <p:spPr>
          <a:xfrm>
            <a:off x="609600" y="1600200"/>
            <a:ext cx="7620000" cy="4038600"/>
          </a:xfrm>
        </p:spPr>
        <p:txBody>
          <a:bodyPr>
            <a:noAutofit/>
          </a:bodyPr>
          <a:lstStyle/>
          <a:p>
            <a:r>
              <a:rPr lang="en-US" sz="2800" dirty="0" smtClean="0"/>
              <a:t>The survey was designed to determine the actual tasks entry-level licensees (i.e., licensed 0-5 years) perform on the job and the knowledge necessary to perform those tasks in a safe and competent manner</a:t>
            </a:r>
          </a:p>
          <a:p>
            <a:pPr marL="68580" indent="0">
              <a:buNone/>
            </a:pPr>
            <a:endParaRPr lang="en-US" sz="1400" dirty="0" smtClean="0"/>
          </a:p>
          <a:p>
            <a:endParaRPr lang="en-US" sz="1400" dirty="0"/>
          </a:p>
          <a:p>
            <a:endParaRPr lang="en-US" sz="2800" b="1" dirty="0" smtClean="0"/>
          </a:p>
        </p:txBody>
      </p:sp>
    </p:spTree>
    <p:extLst>
      <p:ext uri="{BB962C8B-B14F-4D97-AF65-F5344CB8AC3E}">
        <p14:creationId xmlns:p14="http://schemas.microsoft.com/office/powerpoint/2010/main" val="1900617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315200" cy="457200"/>
          </a:xfrm>
        </p:spPr>
        <p:txBody>
          <a:bodyPr>
            <a:normAutofit/>
          </a:bodyPr>
          <a:lstStyle/>
          <a:p>
            <a:r>
              <a:rPr lang="en-US" sz="2400" b="1" dirty="0" smtClean="0">
                <a:solidFill>
                  <a:schemeClr val="accent1">
                    <a:lumMod val="50000"/>
                  </a:schemeClr>
                </a:solidFill>
              </a:rPr>
              <a:t>OA </a:t>
            </a:r>
            <a:r>
              <a:rPr lang="en-US" sz="2400" b="1" dirty="0">
                <a:solidFill>
                  <a:schemeClr val="accent1">
                    <a:lumMod val="50000"/>
                  </a:schemeClr>
                </a:solidFill>
                <a:latin typeface="+mn-lt"/>
                <a:ea typeface="Times New Roman"/>
                <a:cs typeface="+mn-cs"/>
              </a:rPr>
              <a:t>QUESTIONNAIRE</a:t>
            </a:r>
            <a:r>
              <a:rPr lang="en-US" sz="2400" b="1" dirty="0" smtClean="0">
                <a:solidFill>
                  <a:schemeClr val="accent1">
                    <a:lumMod val="50000"/>
                  </a:schemeClr>
                </a:solidFill>
              </a:rPr>
              <a:t> SAMPLE – YEARS LICENSED</a:t>
            </a:r>
            <a:endParaRPr lang="en-US" sz="2400" b="1" dirty="0">
              <a:solidFill>
                <a:schemeClr val="accent1">
                  <a:lumMod val="50000"/>
                </a:schemeClr>
              </a:solidFill>
            </a:endParaRPr>
          </a:p>
        </p:txBody>
      </p:sp>
      <p:sp>
        <p:nvSpPr>
          <p:cNvPr id="3" name="Content Placeholder 2"/>
          <p:cNvSpPr>
            <a:spLocks noGrp="1"/>
          </p:cNvSpPr>
          <p:nvPr>
            <p:ph idx="1"/>
          </p:nvPr>
        </p:nvSpPr>
        <p:spPr>
          <a:xfrm>
            <a:off x="685800" y="1371600"/>
            <a:ext cx="7696200" cy="5181600"/>
          </a:xfrm>
        </p:spPr>
        <p:txBody>
          <a:bodyPr>
            <a:noAutofit/>
          </a:bodyPr>
          <a:lstStyle/>
          <a:p>
            <a:pPr marL="68580" indent="0">
              <a:buNone/>
            </a:pPr>
            <a:endParaRPr lang="en-US" sz="1400" dirty="0" smtClean="0"/>
          </a:p>
          <a:p>
            <a:endParaRPr lang="en-US" sz="1400" dirty="0"/>
          </a:p>
          <a:p>
            <a:endParaRPr lang="en-US" sz="2800" b="1" dirty="0" smtClean="0"/>
          </a:p>
          <a:p>
            <a:endParaRPr lang="en-US" sz="2800" b="1" dirty="0"/>
          </a:p>
          <a:p>
            <a:endParaRPr lang="en-US" sz="2800" b="1" dirty="0" smtClean="0"/>
          </a:p>
        </p:txBody>
      </p:sp>
      <p:graphicFrame>
        <p:nvGraphicFramePr>
          <p:cNvPr id="6" name="Chart 5"/>
          <p:cNvGraphicFramePr/>
          <p:nvPr>
            <p:extLst>
              <p:ext uri="{D42A27DB-BD31-4B8C-83A1-F6EECF244321}">
                <p14:modId xmlns:p14="http://schemas.microsoft.com/office/powerpoint/2010/main" val="3383288432"/>
              </p:ext>
            </p:extLst>
          </p:nvPr>
        </p:nvGraphicFramePr>
        <p:xfrm>
          <a:off x="0" y="1295400"/>
          <a:ext cx="88392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9127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001000" cy="762000"/>
          </a:xfrm>
        </p:spPr>
        <p:txBody>
          <a:bodyPr>
            <a:normAutofit/>
          </a:bodyPr>
          <a:lstStyle/>
          <a:p>
            <a:r>
              <a:rPr lang="en-US" sz="3600" b="1" dirty="0" smtClean="0">
                <a:solidFill>
                  <a:schemeClr val="accent1">
                    <a:lumMod val="50000"/>
                  </a:schemeClr>
                </a:solidFill>
              </a:rPr>
              <a:t>Following the OA Questionnaire</a:t>
            </a:r>
            <a:endParaRPr lang="en-US" sz="3600" b="1" dirty="0">
              <a:solidFill>
                <a:schemeClr val="accent1">
                  <a:lumMod val="50000"/>
                </a:schemeClr>
              </a:solidFill>
            </a:endParaRPr>
          </a:p>
        </p:txBody>
      </p:sp>
      <p:sp>
        <p:nvSpPr>
          <p:cNvPr id="3" name="Content Placeholder 2"/>
          <p:cNvSpPr>
            <a:spLocks noGrp="1"/>
          </p:cNvSpPr>
          <p:nvPr>
            <p:ph idx="1"/>
          </p:nvPr>
        </p:nvSpPr>
        <p:spPr>
          <a:xfrm>
            <a:off x="533400" y="1600200"/>
            <a:ext cx="8001000" cy="4800600"/>
          </a:xfrm>
        </p:spPr>
        <p:txBody>
          <a:bodyPr>
            <a:normAutofit lnSpcReduction="10000"/>
          </a:bodyPr>
          <a:lstStyle/>
          <a:p>
            <a:r>
              <a:rPr lang="en-US" sz="2800" b="1" dirty="0" smtClean="0"/>
              <a:t>Evaluate results of the surveys: </a:t>
            </a:r>
          </a:p>
          <a:p>
            <a:pPr lvl="2"/>
            <a:r>
              <a:rPr lang="en-US" sz="2800" dirty="0" smtClean="0"/>
              <a:t>Demographic characteristics of survey respondents</a:t>
            </a:r>
          </a:p>
          <a:p>
            <a:pPr lvl="2"/>
            <a:r>
              <a:rPr lang="en-US" sz="2800" dirty="0" smtClean="0"/>
              <a:t>Preliminary content area weights</a:t>
            </a:r>
          </a:p>
          <a:p>
            <a:pPr lvl="2"/>
            <a:endParaRPr lang="en-US" sz="2800" dirty="0"/>
          </a:p>
          <a:p>
            <a:r>
              <a:rPr lang="en-US" sz="2800" b="1" dirty="0" smtClean="0"/>
              <a:t>Confirm task-knowledge linkages</a:t>
            </a:r>
          </a:p>
          <a:p>
            <a:pPr lvl="1"/>
            <a:endParaRPr lang="en-US" sz="2800" dirty="0"/>
          </a:p>
          <a:p>
            <a:r>
              <a:rPr lang="en-US" sz="2800" b="1" dirty="0" smtClean="0"/>
              <a:t>Develop Acupuncture Licensing Examination Content Outline </a:t>
            </a:r>
            <a:r>
              <a:rPr lang="en-US" sz="2800" dirty="0" smtClean="0"/>
              <a:t>based on occupational analysis results</a:t>
            </a:r>
          </a:p>
        </p:txBody>
      </p:sp>
    </p:spTree>
    <p:extLst>
      <p:ext uri="{BB962C8B-B14F-4D97-AF65-F5344CB8AC3E}">
        <p14:creationId xmlns:p14="http://schemas.microsoft.com/office/powerpoint/2010/main" val="2472885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724936"/>
          </a:xfrm>
        </p:spPr>
        <p:txBody>
          <a:bodyPr>
            <a:normAutofit/>
          </a:bodyPr>
          <a:lstStyle/>
          <a:p>
            <a:r>
              <a:rPr lang="en-US" sz="3600" b="1" dirty="0" smtClean="0">
                <a:solidFill>
                  <a:schemeClr val="accent1">
                    <a:lumMod val="50000"/>
                  </a:schemeClr>
                </a:solidFill>
              </a:rPr>
              <a:t>Demographics</a:t>
            </a:r>
            <a:endParaRPr lang="en-US" sz="3600" b="1" dirty="0">
              <a:solidFill>
                <a:schemeClr val="accent1">
                  <a:lumMod val="50000"/>
                </a:schemeClr>
              </a:solidFill>
            </a:endParaRPr>
          </a:p>
        </p:txBody>
      </p:sp>
      <p:sp>
        <p:nvSpPr>
          <p:cNvPr id="3" name="Content Placeholder 2"/>
          <p:cNvSpPr>
            <a:spLocks noGrp="1"/>
          </p:cNvSpPr>
          <p:nvPr>
            <p:ph idx="1"/>
          </p:nvPr>
        </p:nvSpPr>
        <p:spPr>
          <a:xfrm>
            <a:off x="685800" y="1524000"/>
            <a:ext cx="7391400" cy="4191000"/>
          </a:xfrm>
        </p:spPr>
        <p:txBody>
          <a:bodyPr>
            <a:noAutofit/>
          </a:bodyPr>
          <a:lstStyle/>
          <a:p>
            <a:pPr>
              <a:spcBef>
                <a:spcPts val="0"/>
              </a:spcBef>
            </a:pPr>
            <a:r>
              <a:rPr lang="en-US" sz="2800" dirty="0" smtClean="0"/>
              <a:t>Describe the respondents in terms of:</a:t>
            </a:r>
          </a:p>
          <a:p>
            <a:pPr lvl="2">
              <a:spcBef>
                <a:spcPts val="0"/>
              </a:spcBef>
            </a:pPr>
            <a:r>
              <a:rPr lang="en-US" sz="2800" dirty="0" smtClean="0"/>
              <a:t>Education</a:t>
            </a:r>
          </a:p>
          <a:p>
            <a:pPr lvl="2">
              <a:spcBef>
                <a:spcPts val="0"/>
              </a:spcBef>
            </a:pPr>
            <a:r>
              <a:rPr lang="en-US" sz="2800" dirty="0" smtClean="0"/>
              <a:t>Experience</a:t>
            </a:r>
          </a:p>
          <a:p>
            <a:pPr lvl="2">
              <a:spcBef>
                <a:spcPts val="0"/>
              </a:spcBef>
            </a:pPr>
            <a:r>
              <a:rPr lang="en-US" sz="2800" dirty="0" smtClean="0"/>
              <a:t>Work setting</a:t>
            </a:r>
          </a:p>
          <a:p>
            <a:pPr lvl="2">
              <a:spcBef>
                <a:spcPts val="0"/>
              </a:spcBef>
            </a:pPr>
            <a:r>
              <a:rPr lang="en-US" sz="2800" dirty="0" smtClean="0"/>
              <a:t>Geographic location</a:t>
            </a:r>
          </a:p>
          <a:p>
            <a:pPr lvl="1">
              <a:spcBef>
                <a:spcPts val="0"/>
              </a:spcBef>
            </a:pPr>
            <a:endParaRPr lang="en-US" sz="2800" dirty="0" smtClean="0"/>
          </a:p>
          <a:p>
            <a:pPr>
              <a:spcBef>
                <a:spcPts val="0"/>
              </a:spcBef>
            </a:pPr>
            <a:r>
              <a:rPr lang="en-US" sz="2800" dirty="0" smtClean="0"/>
              <a:t>Provide context for interpreting results</a:t>
            </a:r>
            <a:endParaRPr lang="en-US" sz="2800" dirty="0"/>
          </a:p>
        </p:txBody>
      </p:sp>
    </p:spTree>
    <p:extLst>
      <p:ext uri="{BB962C8B-B14F-4D97-AF65-F5344CB8AC3E}">
        <p14:creationId xmlns:p14="http://schemas.microsoft.com/office/powerpoint/2010/main" val="2432574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024744" cy="801136"/>
          </a:xfrm>
        </p:spPr>
        <p:txBody>
          <a:bodyPr>
            <a:normAutofit/>
          </a:bodyPr>
          <a:lstStyle/>
          <a:p>
            <a:pPr algn="ctr">
              <a:defRPr sz="1800" b="0" i="0" u="none" strike="noStrike" kern="1200" baseline="0">
                <a:solidFill>
                  <a:prstClr val="black"/>
                </a:solidFill>
                <a:latin typeface="+mn-lt"/>
                <a:ea typeface="+mn-ea"/>
                <a:cs typeface="+mn-cs"/>
              </a:defRPr>
            </a:pPr>
            <a:r>
              <a:rPr lang="en-US" sz="2000" b="1" dirty="0">
                <a:solidFill>
                  <a:schemeClr val="accent1">
                    <a:lumMod val="50000"/>
                  </a:schemeClr>
                </a:solidFill>
                <a:latin typeface="+mn-lt"/>
                <a:ea typeface="+mn-ea"/>
                <a:cs typeface="+mn-cs"/>
              </a:rPr>
              <a:t>NUMBER OF PRACTICE SETTINGS/CLINIC LOCATIONS UTILIZED AS A CALIFORNIA-LICENSED ACUPUNCTURIST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42962769"/>
              </p:ext>
            </p:extLst>
          </p:nvPr>
        </p:nvGraphicFramePr>
        <p:xfrm>
          <a:off x="838200" y="1447800"/>
          <a:ext cx="7162800" cy="5029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08055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5957944" cy="496336"/>
          </a:xfrm>
        </p:spPr>
        <p:txBody>
          <a:bodyPr>
            <a:normAutofit/>
          </a:bodyPr>
          <a:lstStyle/>
          <a:p>
            <a:pPr algn="ctr">
              <a:defRPr sz="1800" b="0" i="0" u="none" strike="noStrike" kern="1200" baseline="0">
                <a:solidFill>
                  <a:prstClr val="black"/>
                </a:solidFill>
                <a:latin typeface="+mn-lt"/>
                <a:ea typeface="+mn-ea"/>
                <a:cs typeface="+mn-cs"/>
              </a:defRPr>
            </a:pPr>
            <a:r>
              <a:rPr lang="en-US" sz="2400" b="1" dirty="0" smtClean="0">
                <a:solidFill>
                  <a:schemeClr val="accent1">
                    <a:lumMod val="50000"/>
                  </a:schemeClr>
                </a:solidFill>
                <a:ea typeface="Times New Roman"/>
              </a:rPr>
              <a:t>PRIMARY </a:t>
            </a:r>
            <a:r>
              <a:rPr lang="en-US" sz="2400" b="1" dirty="0">
                <a:solidFill>
                  <a:schemeClr val="accent1">
                    <a:lumMod val="50000"/>
                  </a:schemeClr>
                </a:solidFill>
                <a:ea typeface="Times New Roman"/>
              </a:rPr>
              <a:t>PRACTICE SETTING</a:t>
            </a:r>
            <a:endParaRPr lang="en-US" sz="2400" b="1" dirty="0">
              <a:solidFill>
                <a:schemeClr val="accent1">
                  <a:lumMod val="50000"/>
                </a:schemeClr>
              </a:solidFill>
              <a:ea typeface="+mn-ea"/>
              <a:cs typeface="+mn-cs"/>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58118139"/>
              </p:ext>
            </p:extLst>
          </p:nvPr>
        </p:nvGraphicFramePr>
        <p:xfrm>
          <a:off x="685800" y="1143000"/>
          <a:ext cx="7315200" cy="541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11362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5943600" cy="648736"/>
          </a:xfrm>
        </p:spPr>
        <p:txBody>
          <a:bodyPr>
            <a:normAutofit/>
          </a:bodyPr>
          <a:lstStyle/>
          <a:p>
            <a:pPr algn="ctr">
              <a:defRPr sz="1800" b="0" i="0" u="none" strike="noStrike" kern="1200" baseline="0">
                <a:solidFill>
                  <a:prstClr val="black"/>
                </a:solidFill>
                <a:latin typeface="+mn-lt"/>
                <a:ea typeface="+mn-ea"/>
                <a:cs typeface="+mn-cs"/>
              </a:defRPr>
            </a:pPr>
            <a:r>
              <a:rPr lang="en-US" sz="2400" b="1" dirty="0">
                <a:solidFill>
                  <a:schemeClr val="accent1">
                    <a:lumMod val="50000"/>
                  </a:schemeClr>
                </a:solidFill>
                <a:latin typeface="+mn-lt"/>
                <a:ea typeface="Times New Roman"/>
                <a:cs typeface="+mn-cs"/>
              </a:rPr>
              <a:t>NUMBER</a:t>
            </a:r>
            <a:r>
              <a:rPr lang="en-US" sz="2400" b="1" dirty="0">
                <a:ea typeface="Times New Roman"/>
              </a:rPr>
              <a:t> </a:t>
            </a:r>
            <a:r>
              <a:rPr lang="en-US" sz="2400" b="1" dirty="0">
                <a:solidFill>
                  <a:schemeClr val="accent1">
                    <a:lumMod val="50000"/>
                  </a:schemeClr>
                </a:solidFill>
                <a:latin typeface="+mn-lt"/>
                <a:ea typeface="Times New Roman"/>
                <a:cs typeface="+mn-cs"/>
              </a:rPr>
              <a:t>OF HOURS WORKED PER WEEK</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96719247"/>
              </p:ext>
            </p:extLst>
          </p:nvPr>
        </p:nvGraphicFramePr>
        <p:xfrm>
          <a:off x="609600" y="1447800"/>
          <a:ext cx="7772400"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32981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3352800" cy="609600"/>
          </a:xfrm>
        </p:spPr>
        <p:txBody>
          <a:bodyPr>
            <a:noAutofit/>
          </a:bodyPr>
          <a:lstStyle/>
          <a:p>
            <a:pPr algn="ctr">
              <a:defRPr sz="1800" b="0" i="0" u="none" strike="noStrike" kern="1200" baseline="0">
                <a:solidFill>
                  <a:prstClr val="black"/>
                </a:solidFill>
                <a:latin typeface="+mn-lt"/>
                <a:ea typeface="+mn-ea"/>
                <a:cs typeface="+mn-cs"/>
              </a:defRPr>
            </a:pPr>
            <a:r>
              <a:rPr lang="en-US" sz="2400" b="1" cap="all" dirty="0">
                <a:solidFill>
                  <a:schemeClr val="accent1">
                    <a:lumMod val="50000"/>
                  </a:schemeClr>
                </a:solidFill>
                <a:ea typeface="Times New Roman"/>
                <a:cs typeface="Times New Roman"/>
              </a:rPr>
              <a:t>TYPE OF LOCATION</a:t>
            </a:r>
            <a:endParaRPr lang="en-US" sz="2400" b="1" dirty="0">
              <a:solidFill>
                <a:schemeClr val="accent1">
                  <a:lumMod val="50000"/>
                </a:schemeClr>
              </a:solidFill>
              <a:ea typeface="+mn-ea"/>
              <a:cs typeface="+mn-cs"/>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83811408"/>
              </p:ext>
            </p:extLst>
          </p:nvPr>
        </p:nvGraphicFramePr>
        <p:xfrm>
          <a:off x="838200" y="1066800"/>
          <a:ext cx="75438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62681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4800600" cy="609600"/>
          </a:xfrm>
        </p:spPr>
        <p:txBody>
          <a:bodyPr>
            <a:noAutofit/>
          </a:bodyPr>
          <a:lstStyle/>
          <a:p>
            <a:pPr algn="ctr">
              <a:defRPr sz="1800" b="0" i="0" u="none" strike="noStrike" kern="1200" baseline="0">
                <a:solidFill>
                  <a:prstClr val="black"/>
                </a:solidFill>
                <a:latin typeface="+mn-lt"/>
                <a:ea typeface="+mn-ea"/>
                <a:cs typeface="+mn-cs"/>
              </a:defRPr>
            </a:pPr>
            <a:r>
              <a:rPr lang="en-US" sz="2400" b="1" cap="all" dirty="0">
                <a:solidFill>
                  <a:schemeClr val="accent1">
                    <a:lumMod val="50000"/>
                  </a:schemeClr>
                </a:solidFill>
                <a:ea typeface="Times New Roman"/>
                <a:cs typeface="Times New Roman"/>
              </a:rPr>
              <a:t>hIGHEST LEVEL OF EDUCATION</a:t>
            </a:r>
            <a:endParaRPr lang="en-US" sz="2400" b="1" dirty="0">
              <a:solidFill>
                <a:schemeClr val="accent1">
                  <a:lumMod val="50000"/>
                </a:schemeClr>
              </a:solidFill>
              <a:ea typeface="+mn-ea"/>
              <a:cs typeface="+mn-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4596303"/>
              </p:ext>
            </p:extLst>
          </p:nvPr>
        </p:nvGraphicFramePr>
        <p:xfrm>
          <a:off x="533400" y="1066800"/>
          <a:ext cx="8153400"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9798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6934200" cy="685800"/>
          </a:xfrm>
        </p:spPr>
        <p:txBody>
          <a:bodyPr>
            <a:noAutofit/>
          </a:bodyPr>
          <a:lstStyle/>
          <a:p>
            <a:pPr algn="ctr">
              <a:defRPr sz="1800" b="0" i="0" u="none" strike="noStrike" kern="1200" baseline="0">
                <a:solidFill>
                  <a:prstClr val="black"/>
                </a:solidFill>
                <a:latin typeface="+mn-lt"/>
                <a:ea typeface="+mn-ea"/>
                <a:cs typeface="+mn-cs"/>
              </a:defRPr>
            </a:pPr>
            <a:r>
              <a:rPr lang="en-US" sz="2400" b="1" cap="all" dirty="0" smtClean="0">
                <a:solidFill>
                  <a:schemeClr val="accent1">
                    <a:lumMod val="50000"/>
                  </a:schemeClr>
                </a:solidFill>
                <a:ea typeface="Times New Roman"/>
                <a:cs typeface="Times New Roman"/>
              </a:rPr>
              <a:t>Approximate </a:t>
            </a:r>
            <a:r>
              <a:rPr lang="en-US" sz="2400" b="1" cap="all" dirty="0">
                <a:solidFill>
                  <a:schemeClr val="accent1">
                    <a:lumMod val="50000"/>
                  </a:schemeClr>
                </a:solidFill>
                <a:ea typeface="Times New Roman"/>
                <a:cs typeface="Times New Roman"/>
              </a:rPr>
              <a:t>GROSS ANNUAL INCOME</a:t>
            </a:r>
            <a:endParaRPr lang="en-US" sz="2400" b="1" dirty="0">
              <a:solidFill>
                <a:schemeClr val="accent1">
                  <a:lumMod val="50000"/>
                </a:schemeClr>
              </a:solidFill>
              <a:ea typeface="+mn-ea"/>
              <a:cs typeface="+mn-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49261668"/>
              </p:ext>
            </p:extLst>
          </p:nvPr>
        </p:nvGraphicFramePr>
        <p:xfrm>
          <a:off x="152400" y="1219200"/>
          <a:ext cx="8839200" cy="541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31832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5867400" cy="1143000"/>
          </a:xfrm>
        </p:spPr>
        <p:txBody>
          <a:bodyPr>
            <a:normAutofit fontScale="90000"/>
          </a:bodyPr>
          <a:lstStyle/>
          <a:p>
            <a:pPr algn="ctr"/>
            <a:r>
              <a:rPr lang="en-US" b="1" dirty="0" smtClean="0">
                <a:solidFill>
                  <a:schemeClr val="accent1">
                    <a:lumMod val="50000"/>
                  </a:schemeClr>
                </a:solidFill>
              </a:rPr>
              <a:t>Office of Professional </a:t>
            </a:r>
            <a:br>
              <a:rPr lang="en-US" b="1" dirty="0" smtClean="0">
                <a:solidFill>
                  <a:schemeClr val="accent1">
                    <a:lumMod val="50000"/>
                  </a:schemeClr>
                </a:solidFill>
              </a:rPr>
            </a:br>
            <a:r>
              <a:rPr lang="en-US" b="1" dirty="0" smtClean="0">
                <a:solidFill>
                  <a:schemeClr val="accent1">
                    <a:lumMod val="50000"/>
                  </a:schemeClr>
                </a:solidFill>
              </a:rPr>
              <a:t>Examination Services</a:t>
            </a:r>
            <a:endParaRPr lang="en-US" b="1" dirty="0">
              <a:solidFill>
                <a:schemeClr val="accent1">
                  <a:lumMod val="50000"/>
                </a:schemeClr>
              </a:solidFill>
            </a:endParaRPr>
          </a:p>
        </p:txBody>
      </p:sp>
      <p:sp>
        <p:nvSpPr>
          <p:cNvPr id="3" name="Content Placeholder 2"/>
          <p:cNvSpPr>
            <a:spLocks noGrp="1"/>
          </p:cNvSpPr>
          <p:nvPr>
            <p:ph idx="1"/>
          </p:nvPr>
        </p:nvSpPr>
        <p:spPr>
          <a:xfrm>
            <a:off x="609600" y="1905000"/>
            <a:ext cx="8001000" cy="4648200"/>
          </a:xfrm>
        </p:spPr>
        <p:txBody>
          <a:bodyPr>
            <a:normAutofit lnSpcReduction="10000"/>
          </a:bodyPr>
          <a:lstStyle/>
          <a:p>
            <a:pPr>
              <a:spcBef>
                <a:spcPts val="0"/>
              </a:spcBef>
            </a:pPr>
            <a:r>
              <a:rPr lang="en-US" sz="2800" dirty="0" smtClean="0"/>
              <a:t>Provides professional psychometric expertise in examination development and validation services to DCA’s boards, bureaus, and committees </a:t>
            </a:r>
          </a:p>
          <a:p>
            <a:pPr>
              <a:spcBef>
                <a:spcPts val="0"/>
              </a:spcBef>
            </a:pPr>
            <a:endParaRPr lang="en-US" sz="2800" dirty="0"/>
          </a:p>
          <a:p>
            <a:pPr lvl="0">
              <a:spcBef>
                <a:spcPts val="0"/>
              </a:spcBef>
              <a:buClr>
                <a:srgbClr val="94C600"/>
              </a:buClr>
            </a:pPr>
            <a:r>
              <a:rPr lang="en-US" sz="2800" dirty="0">
                <a:solidFill>
                  <a:srgbClr val="3E3D2D"/>
                </a:solidFill>
              </a:rPr>
              <a:t>OPES conducts </a:t>
            </a:r>
            <a:r>
              <a:rPr lang="en-US" sz="2800" dirty="0" smtClean="0">
                <a:solidFill>
                  <a:srgbClr val="3E3D2D"/>
                </a:solidFill>
              </a:rPr>
              <a:t>Occupational Analyses (OAs) </a:t>
            </a:r>
            <a:r>
              <a:rPr lang="en-US" sz="2800" dirty="0">
                <a:solidFill>
                  <a:srgbClr val="3E3D2D"/>
                </a:solidFill>
              </a:rPr>
              <a:t>of professions from a consumer protection perspective</a:t>
            </a:r>
          </a:p>
          <a:p>
            <a:pPr lvl="0">
              <a:spcBef>
                <a:spcPts val="0"/>
              </a:spcBef>
              <a:buClr>
                <a:srgbClr val="94C600"/>
              </a:buClr>
            </a:pPr>
            <a:endParaRPr lang="en-US" sz="2800" dirty="0">
              <a:solidFill>
                <a:srgbClr val="3E3D2D"/>
              </a:solidFill>
            </a:endParaRPr>
          </a:p>
          <a:p>
            <a:pPr lvl="0">
              <a:spcBef>
                <a:spcPts val="0"/>
              </a:spcBef>
              <a:buClr>
                <a:srgbClr val="94C600"/>
              </a:buClr>
            </a:pPr>
            <a:r>
              <a:rPr lang="en-US" sz="2800" dirty="0">
                <a:solidFill>
                  <a:srgbClr val="3E3D2D"/>
                </a:solidFill>
              </a:rPr>
              <a:t>Exams reflect minimum-competencies necessary to protect consumers</a:t>
            </a:r>
          </a:p>
          <a:p>
            <a:endParaRPr lang="en-US" sz="2800" dirty="0" smtClean="0"/>
          </a:p>
          <a:p>
            <a:endParaRPr lang="en-US" sz="2800" dirty="0"/>
          </a:p>
        </p:txBody>
      </p:sp>
    </p:spTree>
    <p:extLst>
      <p:ext uri="{BB962C8B-B14F-4D97-AF65-F5344CB8AC3E}">
        <p14:creationId xmlns:p14="http://schemas.microsoft.com/office/powerpoint/2010/main" val="1681987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4724400" cy="381000"/>
          </a:xfrm>
        </p:spPr>
        <p:txBody>
          <a:bodyPr>
            <a:noAutofit/>
          </a:bodyPr>
          <a:lstStyle/>
          <a:p>
            <a:pPr algn="ctr">
              <a:defRPr sz="1800" b="0" i="0" u="none" strike="noStrike" kern="1200" baseline="0">
                <a:solidFill>
                  <a:prstClr val="black"/>
                </a:solidFill>
                <a:latin typeface="+mn-lt"/>
                <a:ea typeface="+mn-ea"/>
                <a:cs typeface="+mn-cs"/>
              </a:defRPr>
            </a:pPr>
            <a:r>
              <a:rPr lang="en-US" sz="2400" b="1" cap="all" dirty="0">
                <a:solidFill>
                  <a:schemeClr val="accent1">
                    <a:lumMod val="50000"/>
                  </a:schemeClr>
                </a:solidFill>
                <a:ea typeface="Times New Roman"/>
                <a:cs typeface="Times New Roman"/>
              </a:rPr>
              <a:t>PRIMARY SOURCES OF INCOME</a:t>
            </a:r>
            <a:endParaRPr lang="en-US" sz="2400" b="1" dirty="0">
              <a:solidFill>
                <a:schemeClr val="accent1">
                  <a:lumMod val="50000"/>
                </a:schemeClr>
              </a:solidFill>
              <a:ea typeface="+mn-ea"/>
              <a:cs typeface="+mn-cs"/>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10321071"/>
              </p:ext>
            </p:extLst>
          </p:nvPr>
        </p:nvGraphicFramePr>
        <p:xfrm>
          <a:off x="0" y="762000"/>
          <a:ext cx="8763000" cy="6477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770160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103592343"/>
              </p:ext>
            </p:extLst>
          </p:nvPr>
        </p:nvGraphicFramePr>
        <p:xfrm>
          <a:off x="685800" y="1600200"/>
          <a:ext cx="6080760" cy="3291840"/>
        </p:xfrm>
        <a:graphic>
          <a:graphicData uri="http://schemas.openxmlformats.org/drawingml/2006/table">
            <a:tbl>
              <a:tblPr firstRow="1" firstCol="1" bandRow="1"/>
              <a:tblGrid>
                <a:gridCol w="3040380"/>
                <a:gridCol w="3040380"/>
              </a:tblGrid>
              <a:tr h="354701">
                <a:tc>
                  <a:txBody>
                    <a:bodyPr/>
                    <a:lstStyle/>
                    <a:p>
                      <a:pPr marL="0" marR="0" algn="ctr">
                        <a:spcBef>
                          <a:spcPts val="0"/>
                        </a:spcBef>
                        <a:spcAft>
                          <a:spcPts val="0"/>
                        </a:spcAft>
                      </a:pPr>
                      <a:r>
                        <a:rPr lang="en-US" sz="2400" b="1" dirty="0">
                          <a:solidFill>
                            <a:srgbClr val="000000"/>
                          </a:solidFill>
                          <a:effectLst/>
                          <a:latin typeface="Arial"/>
                          <a:ea typeface="Times New Roman"/>
                        </a:rPr>
                        <a:t>County of Practice</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a:spcBef>
                          <a:spcPts val="0"/>
                        </a:spcBef>
                        <a:spcAft>
                          <a:spcPts val="0"/>
                        </a:spcAft>
                      </a:pPr>
                      <a:r>
                        <a:rPr lang="en-US" sz="2400" b="1">
                          <a:solidFill>
                            <a:srgbClr val="000000"/>
                          </a:solidFill>
                          <a:effectLst/>
                          <a:latin typeface="Arial"/>
                          <a:ea typeface="Times New Roman"/>
                        </a:rPr>
                        <a:t>Frequency</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0">
                <a:tc>
                  <a:txBody>
                    <a:bodyPr/>
                    <a:lstStyle/>
                    <a:p>
                      <a:pPr marL="0" marR="0">
                        <a:spcBef>
                          <a:spcPts val="0"/>
                        </a:spcBef>
                        <a:spcAft>
                          <a:spcPts val="0"/>
                        </a:spcAft>
                      </a:pPr>
                      <a:r>
                        <a:rPr lang="en-US" sz="2400">
                          <a:solidFill>
                            <a:srgbClr val="000000"/>
                          </a:solidFill>
                          <a:effectLst/>
                          <a:latin typeface="Arial"/>
                          <a:ea typeface="Times New Roman"/>
                        </a:rPr>
                        <a:t>Imperial</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1</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a:solidFill>
                            <a:srgbClr val="000000"/>
                          </a:solidFill>
                          <a:effectLst/>
                          <a:latin typeface="Arial"/>
                          <a:ea typeface="Times New Roman"/>
                        </a:rPr>
                        <a:t>Inyo</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1</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dirty="0">
                          <a:solidFill>
                            <a:srgbClr val="000000"/>
                          </a:solidFill>
                          <a:effectLst/>
                          <a:latin typeface="Arial"/>
                          <a:ea typeface="Times New Roman"/>
                        </a:rPr>
                        <a:t>San Bernardino</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3</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dirty="0">
                          <a:solidFill>
                            <a:srgbClr val="000000"/>
                          </a:solidFill>
                          <a:effectLst/>
                          <a:latin typeface="Arial"/>
                          <a:ea typeface="Times New Roman"/>
                        </a:rPr>
                        <a:t>San Diego</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37</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a:solidFill>
                            <a:srgbClr val="000000"/>
                          </a:solidFill>
                          <a:effectLst/>
                          <a:latin typeface="Arial"/>
                          <a:ea typeface="Times New Roman"/>
                        </a:rPr>
                        <a:t>Los Angeles</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162</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a:solidFill>
                            <a:srgbClr val="000000"/>
                          </a:solidFill>
                          <a:effectLst/>
                          <a:latin typeface="Arial"/>
                          <a:ea typeface="Times New Roman"/>
                        </a:rPr>
                        <a:t>Orange</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66</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a:solidFill>
                            <a:srgbClr val="000000"/>
                          </a:solidFill>
                          <a:effectLst/>
                          <a:latin typeface="Arial"/>
                          <a:ea typeface="Times New Roman"/>
                        </a:rPr>
                        <a:t>Riverside</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16</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2400" dirty="0">
                          <a:solidFill>
                            <a:srgbClr val="000000"/>
                          </a:solidFill>
                          <a:effectLst/>
                          <a:latin typeface="Arial"/>
                          <a:ea typeface="Times New Roman"/>
                        </a:rPr>
                        <a:t>TOTAL</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286</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Rectangle 3"/>
          <p:cNvSpPr>
            <a:spLocks noChangeArrowheads="1"/>
          </p:cNvSpPr>
          <p:nvPr/>
        </p:nvSpPr>
        <p:spPr bwMode="auto">
          <a:xfrm>
            <a:off x="533400" y="990600"/>
            <a:ext cx="4876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SOUTHERN CALIFORNIA</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itle 1"/>
          <p:cNvSpPr txBox="1">
            <a:spLocks/>
          </p:cNvSpPr>
          <p:nvPr/>
        </p:nvSpPr>
        <p:spPr>
          <a:xfrm>
            <a:off x="381000" y="381000"/>
            <a:ext cx="4343400" cy="35103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sz="1800" b="0" i="0" u="none" strike="noStrike" kern="1200" baseline="0">
                <a:solidFill>
                  <a:prstClr val="black"/>
                </a:solidFill>
                <a:latin typeface="+mn-lt"/>
                <a:ea typeface="+mn-ea"/>
                <a:cs typeface="+mn-cs"/>
              </a:defRPr>
            </a:pPr>
            <a:r>
              <a:rPr lang="en-US" sz="2400" b="1" smtClean="0">
                <a:solidFill>
                  <a:schemeClr val="accent1">
                    <a:lumMod val="50000"/>
                  </a:schemeClr>
                </a:solidFill>
                <a:latin typeface="Arial"/>
                <a:ea typeface="Times New Roman"/>
                <a:cs typeface="+mn-cs"/>
              </a:rPr>
              <a:t>RESPONDENTS</a:t>
            </a:r>
            <a:r>
              <a:rPr lang="en-US" sz="2400" smtClean="0">
                <a:solidFill>
                  <a:prstClr val="black"/>
                </a:solidFill>
                <a:latin typeface="Arial"/>
                <a:ea typeface="Times New Roman"/>
                <a:cs typeface="+mn-cs"/>
              </a:rPr>
              <a:t> </a:t>
            </a:r>
            <a:r>
              <a:rPr lang="en-US" sz="2400" b="1" smtClean="0">
                <a:solidFill>
                  <a:schemeClr val="accent1">
                    <a:lumMod val="50000"/>
                  </a:schemeClr>
                </a:solidFill>
                <a:latin typeface="Arial"/>
                <a:ea typeface="Times New Roman"/>
                <a:cs typeface="+mn-cs"/>
              </a:rPr>
              <a:t>BY</a:t>
            </a:r>
            <a:r>
              <a:rPr lang="en-US" sz="2400" smtClean="0">
                <a:solidFill>
                  <a:prstClr val="black"/>
                </a:solidFill>
                <a:latin typeface="Arial"/>
                <a:ea typeface="Times New Roman"/>
                <a:cs typeface="+mn-cs"/>
              </a:rPr>
              <a:t> </a:t>
            </a:r>
            <a:r>
              <a:rPr lang="en-US" sz="2400" b="1" smtClean="0">
                <a:solidFill>
                  <a:schemeClr val="accent1">
                    <a:lumMod val="50000"/>
                  </a:schemeClr>
                </a:solidFill>
                <a:latin typeface="Arial"/>
                <a:ea typeface="Times New Roman"/>
                <a:cs typeface="+mn-cs"/>
              </a:rPr>
              <a:t>REGION</a:t>
            </a:r>
            <a:r>
              <a:rPr lang="en-US" sz="2400" smtClean="0">
                <a:solidFill>
                  <a:prstClr val="black"/>
                </a:solidFill>
                <a:latin typeface="Arial"/>
                <a:ea typeface="Times New Roman"/>
                <a:cs typeface="+mn-cs"/>
              </a:rPr>
              <a:t> </a:t>
            </a:r>
            <a:endParaRPr lang="en-US" sz="2400" dirty="0">
              <a:solidFill>
                <a:prstClr val="black"/>
              </a:solidFill>
              <a:latin typeface="+mn-lt"/>
              <a:ea typeface="+mn-ea"/>
              <a:cs typeface="+mn-cs"/>
            </a:endParaRPr>
          </a:p>
        </p:txBody>
      </p:sp>
    </p:spTree>
    <p:extLst>
      <p:ext uri="{BB962C8B-B14F-4D97-AF65-F5344CB8AC3E}">
        <p14:creationId xmlns:p14="http://schemas.microsoft.com/office/powerpoint/2010/main" val="39353830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3465681433"/>
              </p:ext>
            </p:extLst>
          </p:nvPr>
        </p:nvGraphicFramePr>
        <p:xfrm>
          <a:off x="741627" y="1524000"/>
          <a:ext cx="6385560" cy="4191000"/>
        </p:xfrm>
        <a:graphic>
          <a:graphicData uri="http://schemas.openxmlformats.org/drawingml/2006/table">
            <a:tbl>
              <a:tblPr firstRow="1" firstCol="1" bandRow="1"/>
              <a:tblGrid>
                <a:gridCol w="3192780"/>
                <a:gridCol w="3192780"/>
              </a:tblGrid>
              <a:tr h="419100">
                <a:tc>
                  <a:txBody>
                    <a:bodyPr/>
                    <a:lstStyle/>
                    <a:p>
                      <a:pPr marL="0" marR="0" algn="ctr">
                        <a:spcBef>
                          <a:spcPts val="0"/>
                        </a:spcBef>
                        <a:spcAft>
                          <a:spcPts val="0"/>
                        </a:spcAft>
                      </a:pPr>
                      <a:r>
                        <a:rPr lang="en-US" sz="2400" b="1" dirty="0">
                          <a:solidFill>
                            <a:srgbClr val="000000"/>
                          </a:solidFill>
                          <a:effectLst/>
                          <a:latin typeface="Arial"/>
                          <a:ea typeface="Times New Roman"/>
                        </a:rPr>
                        <a:t>County of Practice</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a:spcBef>
                          <a:spcPts val="0"/>
                        </a:spcBef>
                        <a:spcAft>
                          <a:spcPts val="0"/>
                        </a:spcAft>
                      </a:pPr>
                      <a:r>
                        <a:rPr lang="en-US" sz="2400" b="1">
                          <a:solidFill>
                            <a:srgbClr val="000000"/>
                          </a:solidFill>
                          <a:effectLst/>
                          <a:latin typeface="Arial"/>
                          <a:ea typeface="Times New Roman"/>
                        </a:rPr>
                        <a:t>Frequency</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419100">
                <a:tc>
                  <a:txBody>
                    <a:bodyPr/>
                    <a:lstStyle/>
                    <a:p>
                      <a:pPr marL="0" marR="0">
                        <a:spcBef>
                          <a:spcPts val="0"/>
                        </a:spcBef>
                        <a:spcAft>
                          <a:spcPts val="0"/>
                        </a:spcAft>
                      </a:pPr>
                      <a:r>
                        <a:rPr lang="en-US" sz="2400" dirty="0">
                          <a:solidFill>
                            <a:srgbClr val="000000"/>
                          </a:solidFill>
                          <a:effectLst/>
                          <a:latin typeface="Arial"/>
                          <a:ea typeface="Times New Roman"/>
                        </a:rPr>
                        <a:t>Alameda</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29</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dirty="0">
                          <a:solidFill>
                            <a:srgbClr val="000000"/>
                          </a:solidFill>
                          <a:effectLst/>
                          <a:latin typeface="Arial"/>
                          <a:ea typeface="Times New Roman"/>
                        </a:rPr>
                        <a:t>Amador</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2</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dirty="0">
                          <a:solidFill>
                            <a:srgbClr val="000000"/>
                          </a:solidFill>
                          <a:effectLst/>
                          <a:latin typeface="Arial"/>
                          <a:ea typeface="Times New Roman"/>
                        </a:rPr>
                        <a:t>Contra Costa</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6</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a:solidFill>
                            <a:srgbClr val="000000"/>
                          </a:solidFill>
                          <a:effectLst/>
                          <a:latin typeface="Arial"/>
                          <a:ea typeface="Times New Roman"/>
                        </a:rPr>
                        <a:t>Marin</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10</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a:solidFill>
                            <a:srgbClr val="000000"/>
                          </a:solidFill>
                          <a:effectLst/>
                          <a:latin typeface="Arial"/>
                          <a:ea typeface="Times New Roman"/>
                        </a:rPr>
                        <a:t>San Francisco</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20</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a:solidFill>
                            <a:srgbClr val="000000"/>
                          </a:solidFill>
                          <a:effectLst/>
                          <a:latin typeface="Arial"/>
                          <a:ea typeface="Times New Roman"/>
                        </a:rPr>
                        <a:t>San Mateo</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10</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a:solidFill>
                            <a:srgbClr val="000000"/>
                          </a:solidFill>
                          <a:effectLst/>
                          <a:latin typeface="Arial"/>
                          <a:ea typeface="Times New Roman"/>
                        </a:rPr>
                        <a:t>Santa Clara</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46</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a:solidFill>
                            <a:srgbClr val="000000"/>
                          </a:solidFill>
                          <a:effectLst/>
                          <a:latin typeface="Arial"/>
                          <a:ea typeface="Times New Roman"/>
                        </a:rPr>
                        <a:t>Santa Cruz</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6</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lgn="ctr">
                        <a:spcBef>
                          <a:spcPts val="0"/>
                        </a:spcBef>
                        <a:spcAft>
                          <a:spcPts val="0"/>
                        </a:spcAft>
                      </a:pPr>
                      <a:r>
                        <a:rPr lang="en-US" sz="2400">
                          <a:solidFill>
                            <a:srgbClr val="000000"/>
                          </a:solidFill>
                          <a:effectLst/>
                          <a:latin typeface="Arial"/>
                          <a:ea typeface="Times New Roman"/>
                        </a:rPr>
                        <a:t>TOTAL</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129</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Rectangle 4"/>
          <p:cNvSpPr>
            <a:spLocks noChangeArrowheads="1"/>
          </p:cNvSpPr>
          <p:nvPr/>
        </p:nvSpPr>
        <p:spPr bwMode="auto">
          <a:xfrm>
            <a:off x="741627" y="926068"/>
            <a:ext cx="362214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SAN FRANCISCO AREA</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itle 1"/>
          <p:cNvSpPr txBox="1">
            <a:spLocks/>
          </p:cNvSpPr>
          <p:nvPr/>
        </p:nvSpPr>
        <p:spPr>
          <a:xfrm>
            <a:off x="381000" y="381000"/>
            <a:ext cx="4343400" cy="35103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sz="1800" b="0" i="0" u="none" strike="noStrike" kern="1200" baseline="0">
                <a:solidFill>
                  <a:prstClr val="black"/>
                </a:solidFill>
                <a:latin typeface="+mn-lt"/>
                <a:ea typeface="+mn-ea"/>
                <a:cs typeface="+mn-cs"/>
              </a:defRPr>
            </a:pPr>
            <a:r>
              <a:rPr lang="en-US" sz="2400" b="1" smtClean="0">
                <a:solidFill>
                  <a:schemeClr val="accent1">
                    <a:lumMod val="50000"/>
                  </a:schemeClr>
                </a:solidFill>
                <a:latin typeface="Arial"/>
                <a:ea typeface="Times New Roman"/>
                <a:cs typeface="+mn-cs"/>
              </a:rPr>
              <a:t>RESPONDENTS</a:t>
            </a:r>
            <a:r>
              <a:rPr lang="en-US" sz="2400" smtClean="0">
                <a:solidFill>
                  <a:prstClr val="black"/>
                </a:solidFill>
                <a:latin typeface="Arial"/>
                <a:ea typeface="Times New Roman"/>
                <a:cs typeface="+mn-cs"/>
              </a:rPr>
              <a:t> </a:t>
            </a:r>
            <a:r>
              <a:rPr lang="en-US" sz="2400" b="1" smtClean="0">
                <a:solidFill>
                  <a:schemeClr val="accent1">
                    <a:lumMod val="50000"/>
                  </a:schemeClr>
                </a:solidFill>
                <a:latin typeface="Arial"/>
                <a:ea typeface="Times New Roman"/>
                <a:cs typeface="+mn-cs"/>
              </a:rPr>
              <a:t>BY</a:t>
            </a:r>
            <a:r>
              <a:rPr lang="en-US" sz="2400" smtClean="0">
                <a:solidFill>
                  <a:prstClr val="black"/>
                </a:solidFill>
                <a:latin typeface="Arial"/>
                <a:ea typeface="Times New Roman"/>
                <a:cs typeface="+mn-cs"/>
              </a:rPr>
              <a:t> </a:t>
            </a:r>
            <a:r>
              <a:rPr lang="en-US" sz="2400" b="1" smtClean="0">
                <a:solidFill>
                  <a:schemeClr val="accent1">
                    <a:lumMod val="50000"/>
                  </a:schemeClr>
                </a:solidFill>
                <a:latin typeface="Arial"/>
                <a:ea typeface="Times New Roman"/>
                <a:cs typeface="+mn-cs"/>
              </a:rPr>
              <a:t>REGION</a:t>
            </a:r>
            <a:r>
              <a:rPr lang="en-US" sz="2400" smtClean="0">
                <a:solidFill>
                  <a:prstClr val="black"/>
                </a:solidFill>
                <a:latin typeface="Arial"/>
                <a:ea typeface="Times New Roman"/>
                <a:cs typeface="+mn-cs"/>
              </a:rPr>
              <a:t> </a:t>
            </a:r>
            <a:endParaRPr lang="en-US" sz="2400" dirty="0">
              <a:solidFill>
                <a:prstClr val="black"/>
              </a:solidFill>
              <a:latin typeface="+mn-lt"/>
              <a:ea typeface="+mn-ea"/>
              <a:cs typeface="+mn-cs"/>
            </a:endParaRPr>
          </a:p>
        </p:txBody>
      </p:sp>
    </p:spTree>
    <p:extLst>
      <p:ext uri="{BB962C8B-B14F-4D97-AF65-F5344CB8AC3E}">
        <p14:creationId xmlns:p14="http://schemas.microsoft.com/office/powerpoint/2010/main" val="26319985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4343400" cy="351030"/>
          </a:xfrm>
        </p:spPr>
        <p:txBody>
          <a:bodyPr>
            <a:noAutofit/>
          </a:bodyPr>
          <a:lstStyle/>
          <a:p>
            <a:pPr algn="ctr">
              <a:defRPr sz="1800" b="0" i="0" u="none" strike="noStrike" kern="1200" baseline="0">
                <a:solidFill>
                  <a:prstClr val="black"/>
                </a:solidFill>
                <a:latin typeface="+mn-lt"/>
                <a:ea typeface="+mn-ea"/>
                <a:cs typeface="+mn-cs"/>
              </a:defRPr>
            </a:pPr>
            <a:r>
              <a:rPr lang="en-US" sz="2400" b="1" dirty="0">
                <a:solidFill>
                  <a:schemeClr val="accent1">
                    <a:lumMod val="50000"/>
                  </a:schemeClr>
                </a:solidFill>
                <a:latin typeface="Arial"/>
                <a:ea typeface="Times New Roman"/>
                <a:cs typeface="+mn-cs"/>
              </a:rPr>
              <a:t>RESPONDENTS</a:t>
            </a:r>
            <a:r>
              <a:rPr lang="en-US" sz="2400" dirty="0">
                <a:latin typeface="Arial"/>
                <a:ea typeface="Times New Roman"/>
              </a:rPr>
              <a:t> </a:t>
            </a:r>
            <a:r>
              <a:rPr lang="en-US" sz="2400" b="1" dirty="0">
                <a:solidFill>
                  <a:schemeClr val="accent1">
                    <a:lumMod val="50000"/>
                  </a:schemeClr>
                </a:solidFill>
                <a:latin typeface="Arial"/>
                <a:ea typeface="Times New Roman"/>
                <a:cs typeface="+mn-cs"/>
              </a:rPr>
              <a:t>BY</a:t>
            </a:r>
            <a:r>
              <a:rPr lang="en-US" sz="2400" dirty="0">
                <a:latin typeface="Arial"/>
                <a:ea typeface="Times New Roman"/>
              </a:rPr>
              <a:t> </a:t>
            </a:r>
            <a:r>
              <a:rPr lang="en-US" sz="2400" b="1" dirty="0">
                <a:solidFill>
                  <a:schemeClr val="accent1">
                    <a:lumMod val="50000"/>
                  </a:schemeClr>
                </a:solidFill>
                <a:latin typeface="Arial"/>
                <a:ea typeface="Times New Roman"/>
                <a:cs typeface="+mn-cs"/>
              </a:rPr>
              <a:t>REGION</a:t>
            </a:r>
            <a:r>
              <a:rPr lang="en-US" sz="2400" dirty="0">
                <a:latin typeface="Arial"/>
                <a:ea typeface="Times New Roman"/>
              </a:rPr>
              <a:t> </a:t>
            </a:r>
            <a:endParaRPr lang="en-US" sz="2400" dirty="0">
              <a:solidFill>
                <a:prstClr val="black"/>
              </a:solidFill>
              <a:latin typeface="+mn-lt"/>
              <a:ea typeface="+mn-ea"/>
              <a:cs typeface="+mn-cs"/>
            </a:endParaRPr>
          </a:p>
        </p:txBody>
      </p:sp>
      <p:graphicFrame>
        <p:nvGraphicFramePr>
          <p:cNvPr id="3" name="Table 2"/>
          <p:cNvGraphicFramePr>
            <a:graphicFrameLocks noGrp="1"/>
          </p:cNvGraphicFramePr>
          <p:nvPr>
            <p:extLst>
              <p:ext uri="{D42A27DB-BD31-4B8C-83A1-F6EECF244321}">
                <p14:modId xmlns:p14="http://schemas.microsoft.com/office/powerpoint/2010/main" val="83687477"/>
              </p:ext>
            </p:extLst>
          </p:nvPr>
        </p:nvGraphicFramePr>
        <p:xfrm>
          <a:off x="642257" y="1304330"/>
          <a:ext cx="6080760" cy="2926080"/>
        </p:xfrm>
        <a:graphic>
          <a:graphicData uri="http://schemas.openxmlformats.org/drawingml/2006/table">
            <a:tbl>
              <a:tblPr firstRow="1" firstCol="1" bandRow="1"/>
              <a:tblGrid>
                <a:gridCol w="3040380"/>
                <a:gridCol w="3040380"/>
              </a:tblGrid>
              <a:tr h="0">
                <a:tc>
                  <a:txBody>
                    <a:bodyPr/>
                    <a:lstStyle/>
                    <a:p>
                      <a:pPr marL="0" marR="0" algn="ctr">
                        <a:spcBef>
                          <a:spcPts val="0"/>
                        </a:spcBef>
                        <a:spcAft>
                          <a:spcPts val="0"/>
                        </a:spcAft>
                      </a:pPr>
                      <a:r>
                        <a:rPr lang="en-US" sz="2400" kern="1200" dirty="0">
                          <a:solidFill>
                            <a:srgbClr val="000000"/>
                          </a:solidFill>
                          <a:effectLst/>
                          <a:latin typeface="Arial"/>
                          <a:ea typeface="Times New Roman"/>
                          <a:cs typeface="+mn-cs"/>
                        </a:rPr>
                        <a:t>County of Practice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a:spcBef>
                          <a:spcPts val="0"/>
                        </a:spcBef>
                        <a:spcAft>
                          <a:spcPts val="0"/>
                        </a:spcAft>
                      </a:pPr>
                      <a:r>
                        <a:rPr lang="en-US" sz="2400" kern="1200">
                          <a:solidFill>
                            <a:srgbClr val="000000"/>
                          </a:solidFill>
                          <a:effectLst/>
                          <a:latin typeface="Arial"/>
                          <a:ea typeface="Times New Roman"/>
                          <a:cs typeface="+mn-cs"/>
                        </a:rPr>
                        <a:t>Frequency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0">
                <a:tc>
                  <a:txBody>
                    <a:bodyPr/>
                    <a:lstStyle/>
                    <a:p>
                      <a:pPr marL="0" marR="0">
                        <a:spcBef>
                          <a:spcPts val="0"/>
                        </a:spcBef>
                        <a:spcAft>
                          <a:spcPts val="0"/>
                        </a:spcAft>
                      </a:pPr>
                      <a:r>
                        <a:rPr lang="en-US" sz="2400" kern="1200" dirty="0">
                          <a:solidFill>
                            <a:srgbClr val="000000"/>
                          </a:solidFill>
                          <a:effectLst/>
                          <a:latin typeface="Arial"/>
                          <a:ea typeface="Times New Roman"/>
                          <a:cs typeface="+mn-cs"/>
                        </a:rPr>
                        <a:t>Fresno</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kern="1200">
                          <a:solidFill>
                            <a:srgbClr val="000000"/>
                          </a:solidFill>
                          <a:effectLst/>
                          <a:latin typeface="Arial"/>
                          <a:ea typeface="Times New Roman"/>
                          <a:cs typeface="+mn-cs"/>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kern="1200" dirty="0">
                          <a:solidFill>
                            <a:srgbClr val="000000"/>
                          </a:solidFill>
                          <a:effectLst/>
                          <a:latin typeface="Arial"/>
                          <a:ea typeface="Times New Roman"/>
                          <a:cs typeface="+mn-cs"/>
                        </a:rPr>
                        <a:t>Kern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kern="1200" dirty="0">
                          <a:solidFill>
                            <a:srgbClr val="000000"/>
                          </a:solidFill>
                          <a:effectLst/>
                          <a:latin typeface="Arial"/>
                          <a:ea typeface="Times New Roman"/>
                          <a:cs typeface="+mn-cs"/>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kern="1200">
                          <a:solidFill>
                            <a:srgbClr val="000000"/>
                          </a:solidFill>
                          <a:effectLst/>
                          <a:latin typeface="Arial"/>
                          <a:ea typeface="Times New Roman"/>
                          <a:cs typeface="+mn-cs"/>
                        </a:rPr>
                        <a:t>Kings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kern="1200" dirty="0">
                          <a:solidFill>
                            <a:srgbClr val="000000"/>
                          </a:solidFill>
                          <a:effectLst/>
                          <a:latin typeface="Arial"/>
                          <a:ea typeface="Times New Roman"/>
                          <a:cs typeface="+mn-cs"/>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kern="1200">
                          <a:solidFill>
                            <a:srgbClr val="000000"/>
                          </a:solidFill>
                          <a:effectLst/>
                          <a:latin typeface="Arial"/>
                          <a:ea typeface="Times New Roman"/>
                          <a:cs typeface="+mn-cs"/>
                        </a:rPr>
                        <a:t>Merced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kern="1200" dirty="0">
                          <a:solidFill>
                            <a:srgbClr val="000000"/>
                          </a:solidFill>
                          <a:effectLst/>
                          <a:latin typeface="Arial"/>
                          <a:ea typeface="Times New Roman"/>
                          <a:cs typeface="+mn-cs"/>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kern="1200">
                          <a:solidFill>
                            <a:srgbClr val="000000"/>
                          </a:solidFill>
                          <a:effectLst/>
                          <a:latin typeface="Arial"/>
                          <a:ea typeface="Times New Roman"/>
                          <a:cs typeface="+mn-cs"/>
                        </a:rPr>
                        <a:t>San Joaquin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kern="1200" dirty="0">
                          <a:solidFill>
                            <a:srgbClr val="000000"/>
                          </a:solidFill>
                          <a:effectLst/>
                          <a:latin typeface="Arial"/>
                          <a:ea typeface="Times New Roman"/>
                          <a:cs typeface="+mn-cs"/>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kern="1200" dirty="0">
                          <a:solidFill>
                            <a:srgbClr val="000000"/>
                          </a:solidFill>
                          <a:effectLst/>
                          <a:latin typeface="Arial"/>
                          <a:ea typeface="Times New Roman"/>
                          <a:cs typeface="+mn-cs"/>
                        </a:rPr>
                        <a:t>Stanislaus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kern="1200" dirty="0">
                          <a:solidFill>
                            <a:srgbClr val="000000"/>
                          </a:solidFill>
                          <a:effectLst/>
                          <a:latin typeface="Arial"/>
                          <a:ea typeface="Times New Roman"/>
                          <a:cs typeface="+mn-cs"/>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2400" kern="1200" dirty="0">
                          <a:solidFill>
                            <a:srgbClr val="000000"/>
                          </a:solidFill>
                          <a:effectLst/>
                          <a:latin typeface="Arial"/>
                          <a:ea typeface="Times New Roman"/>
                          <a:cs typeface="+mn-cs"/>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kern="1200" dirty="0">
                          <a:solidFill>
                            <a:srgbClr val="000000"/>
                          </a:solidFill>
                          <a:effectLst/>
                          <a:latin typeface="Arial"/>
                          <a:ea typeface="Times New Roman"/>
                          <a:cs typeface="+mn-cs"/>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533400" y="838200"/>
            <a:ext cx="34960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SAN JOAQUIN VALLEY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996649662"/>
              </p:ext>
            </p:extLst>
          </p:nvPr>
        </p:nvGraphicFramePr>
        <p:xfrm>
          <a:off x="685800" y="4800600"/>
          <a:ext cx="6080760" cy="1463040"/>
        </p:xfrm>
        <a:graphic>
          <a:graphicData uri="http://schemas.openxmlformats.org/drawingml/2006/table">
            <a:tbl>
              <a:tblPr firstRow="1" firstCol="1" bandRow="1"/>
              <a:tblGrid>
                <a:gridCol w="3040380"/>
                <a:gridCol w="3040380"/>
              </a:tblGrid>
              <a:tr h="0">
                <a:tc>
                  <a:txBody>
                    <a:bodyPr/>
                    <a:lstStyle/>
                    <a:p>
                      <a:pPr marL="0" marR="0" algn="ctr">
                        <a:spcBef>
                          <a:spcPts val="0"/>
                        </a:spcBef>
                        <a:spcAft>
                          <a:spcPts val="0"/>
                        </a:spcAft>
                      </a:pPr>
                      <a:r>
                        <a:rPr lang="en-US" sz="2400" b="1" dirty="0">
                          <a:solidFill>
                            <a:srgbClr val="000000"/>
                          </a:solidFill>
                          <a:effectLst/>
                          <a:latin typeface="Arial"/>
                          <a:ea typeface="Times New Roman"/>
                        </a:rPr>
                        <a:t>County of Practice</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a:spcBef>
                          <a:spcPts val="0"/>
                        </a:spcBef>
                        <a:spcAft>
                          <a:spcPts val="0"/>
                        </a:spcAft>
                      </a:pPr>
                      <a:r>
                        <a:rPr lang="en-US" sz="2400" b="1">
                          <a:solidFill>
                            <a:srgbClr val="000000"/>
                          </a:solidFill>
                          <a:effectLst/>
                          <a:latin typeface="Arial"/>
                          <a:ea typeface="Times New Roman"/>
                        </a:rPr>
                        <a:t>Frequency</a:t>
                      </a:r>
                      <a:endParaRPr lang="en-US" sz="24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0">
                <a:tc>
                  <a:txBody>
                    <a:bodyPr/>
                    <a:lstStyle/>
                    <a:p>
                      <a:pPr marL="0" marR="0">
                        <a:spcBef>
                          <a:spcPts val="0"/>
                        </a:spcBef>
                        <a:spcAft>
                          <a:spcPts val="0"/>
                        </a:spcAft>
                      </a:pPr>
                      <a:r>
                        <a:rPr lang="en-US" sz="2400" dirty="0">
                          <a:solidFill>
                            <a:srgbClr val="000000"/>
                          </a:solidFill>
                          <a:effectLst/>
                          <a:latin typeface="Arial"/>
                          <a:ea typeface="Times New Roman"/>
                        </a:rPr>
                        <a:t>Sacramento</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10</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dirty="0">
                          <a:solidFill>
                            <a:srgbClr val="000000"/>
                          </a:solidFill>
                          <a:effectLst/>
                          <a:latin typeface="Arial"/>
                          <a:ea typeface="Times New Roman"/>
                        </a:rPr>
                        <a:t>Yolo</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2400">
                          <a:solidFill>
                            <a:srgbClr val="000000"/>
                          </a:solidFill>
                          <a:effectLst/>
                          <a:latin typeface="Arial"/>
                          <a:ea typeface="Times New Roman"/>
                        </a:rPr>
                        <a:t>TOTAL</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11</a:t>
                      </a:r>
                      <a:endParaRPr lang="en-US" sz="24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2"/>
          <p:cNvSpPr>
            <a:spLocks noChangeArrowheads="1"/>
          </p:cNvSpPr>
          <p:nvPr/>
        </p:nvSpPr>
        <p:spPr bwMode="auto">
          <a:xfrm>
            <a:off x="533399" y="4320065"/>
            <a:ext cx="391885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SACRAMENTO VALLEY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860659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207856501"/>
              </p:ext>
            </p:extLst>
          </p:nvPr>
        </p:nvGraphicFramePr>
        <p:xfrm>
          <a:off x="685800" y="2057400"/>
          <a:ext cx="6080760" cy="2560320"/>
        </p:xfrm>
        <a:graphic>
          <a:graphicData uri="http://schemas.openxmlformats.org/drawingml/2006/table">
            <a:tbl>
              <a:tblPr firstRow="1" firstCol="1" bandRow="1"/>
              <a:tblGrid>
                <a:gridCol w="3040380"/>
                <a:gridCol w="3040380"/>
              </a:tblGrid>
              <a:tr h="0">
                <a:tc>
                  <a:txBody>
                    <a:bodyPr/>
                    <a:lstStyle/>
                    <a:p>
                      <a:pPr marL="0" marR="0" algn="ctr">
                        <a:spcBef>
                          <a:spcPts val="0"/>
                        </a:spcBef>
                        <a:spcAft>
                          <a:spcPts val="0"/>
                        </a:spcAft>
                      </a:pPr>
                      <a:r>
                        <a:rPr lang="en-US" sz="2400" b="1" dirty="0">
                          <a:solidFill>
                            <a:srgbClr val="000000"/>
                          </a:solidFill>
                          <a:effectLst/>
                          <a:latin typeface="Arial"/>
                          <a:ea typeface="Times New Roman"/>
                        </a:rPr>
                        <a:t>County of Practice</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a:spcBef>
                          <a:spcPts val="0"/>
                        </a:spcBef>
                        <a:spcAft>
                          <a:spcPts val="0"/>
                        </a:spcAft>
                      </a:pPr>
                      <a:r>
                        <a:rPr lang="en-US" sz="2400" b="1">
                          <a:solidFill>
                            <a:srgbClr val="000000"/>
                          </a:solidFill>
                          <a:effectLst/>
                          <a:latin typeface="Arial"/>
                          <a:ea typeface="Times New Roman"/>
                        </a:rPr>
                        <a:t>Frequency</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0">
                <a:tc>
                  <a:txBody>
                    <a:bodyPr/>
                    <a:lstStyle/>
                    <a:p>
                      <a:pPr marL="0" marR="0">
                        <a:spcBef>
                          <a:spcPts val="0"/>
                        </a:spcBef>
                        <a:spcAft>
                          <a:spcPts val="0"/>
                        </a:spcAft>
                      </a:pPr>
                      <a:r>
                        <a:rPr lang="en-US" sz="2400" dirty="0">
                          <a:solidFill>
                            <a:srgbClr val="000000"/>
                          </a:solidFill>
                          <a:effectLst/>
                          <a:latin typeface="Arial"/>
                          <a:ea typeface="Times New Roman"/>
                        </a:rPr>
                        <a:t>El Dorado</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2</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a:solidFill>
                            <a:srgbClr val="000000"/>
                          </a:solidFill>
                          <a:effectLst/>
                          <a:latin typeface="Arial"/>
                          <a:ea typeface="Times New Roman"/>
                        </a:rPr>
                        <a:t>Nevada</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3</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a:solidFill>
                            <a:srgbClr val="000000"/>
                          </a:solidFill>
                          <a:effectLst/>
                          <a:latin typeface="Arial"/>
                          <a:ea typeface="Times New Roman"/>
                        </a:rPr>
                        <a:t>Placer</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3</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dirty="0">
                          <a:solidFill>
                            <a:srgbClr val="000000"/>
                          </a:solidFill>
                          <a:effectLst/>
                          <a:latin typeface="Arial"/>
                          <a:ea typeface="Times New Roman"/>
                        </a:rPr>
                        <a:t>Plumas</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1</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2400">
                          <a:solidFill>
                            <a:srgbClr val="000000"/>
                          </a:solidFill>
                          <a:effectLst/>
                          <a:latin typeface="Arial"/>
                          <a:ea typeface="Times New Roman"/>
                        </a:rPr>
                        <a:t>Tuolumne</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a:ea typeface="Times New Roman"/>
                        </a:rPr>
                        <a:t>1</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2400">
                          <a:solidFill>
                            <a:srgbClr val="000000"/>
                          </a:solidFill>
                          <a:effectLst/>
                          <a:latin typeface="Arial"/>
                          <a:ea typeface="Times New Roman"/>
                        </a:rPr>
                        <a:t>TOTAL</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10</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3"/>
          <p:cNvSpPr>
            <a:spLocks noChangeArrowheads="1"/>
          </p:cNvSpPr>
          <p:nvPr/>
        </p:nvSpPr>
        <p:spPr bwMode="auto">
          <a:xfrm>
            <a:off x="522514" y="1524000"/>
            <a:ext cx="47244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SIERRA MOUNTAIN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itle 1"/>
          <p:cNvSpPr>
            <a:spLocks noGrp="1"/>
          </p:cNvSpPr>
          <p:nvPr>
            <p:ph type="title"/>
          </p:nvPr>
        </p:nvSpPr>
        <p:spPr>
          <a:xfrm>
            <a:off x="381000" y="381000"/>
            <a:ext cx="4343400" cy="351030"/>
          </a:xfrm>
        </p:spPr>
        <p:txBody>
          <a:bodyPr>
            <a:noAutofit/>
          </a:bodyPr>
          <a:lstStyle/>
          <a:p>
            <a:pPr algn="ctr">
              <a:defRPr sz="1800" b="0" i="0" u="none" strike="noStrike" kern="1200" baseline="0">
                <a:solidFill>
                  <a:prstClr val="black"/>
                </a:solidFill>
                <a:latin typeface="+mn-lt"/>
                <a:ea typeface="+mn-ea"/>
                <a:cs typeface="+mn-cs"/>
              </a:defRPr>
            </a:pPr>
            <a:r>
              <a:rPr lang="en-US" sz="2400" b="1" dirty="0">
                <a:solidFill>
                  <a:schemeClr val="accent1">
                    <a:lumMod val="50000"/>
                  </a:schemeClr>
                </a:solidFill>
                <a:latin typeface="Arial"/>
                <a:ea typeface="Times New Roman"/>
                <a:cs typeface="+mn-cs"/>
              </a:rPr>
              <a:t>RESPONDENTS</a:t>
            </a:r>
            <a:r>
              <a:rPr lang="en-US" sz="2400" dirty="0">
                <a:latin typeface="Arial"/>
                <a:ea typeface="Times New Roman"/>
              </a:rPr>
              <a:t> </a:t>
            </a:r>
            <a:r>
              <a:rPr lang="en-US" sz="2400" b="1" dirty="0">
                <a:solidFill>
                  <a:schemeClr val="accent1">
                    <a:lumMod val="50000"/>
                  </a:schemeClr>
                </a:solidFill>
                <a:latin typeface="Arial"/>
                <a:ea typeface="Times New Roman"/>
                <a:cs typeface="+mn-cs"/>
              </a:rPr>
              <a:t>BY</a:t>
            </a:r>
            <a:r>
              <a:rPr lang="en-US" sz="2400" dirty="0">
                <a:latin typeface="Arial"/>
                <a:ea typeface="Times New Roman"/>
              </a:rPr>
              <a:t> </a:t>
            </a:r>
            <a:r>
              <a:rPr lang="en-US" sz="2400" b="1" dirty="0">
                <a:solidFill>
                  <a:schemeClr val="accent1">
                    <a:lumMod val="50000"/>
                  </a:schemeClr>
                </a:solidFill>
                <a:latin typeface="Arial"/>
                <a:ea typeface="Times New Roman"/>
                <a:cs typeface="+mn-cs"/>
              </a:rPr>
              <a:t>REGION</a:t>
            </a:r>
            <a:r>
              <a:rPr lang="en-US" sz="2400" dirty="0">
                <a:latin typeface="Arial"/>
                <a:ea typeface="Times New Roman"/>
              </a:rPr>
              <a:t> </a:t>
            </a:r>
            <a:endParaRPr lang="en-US" sz="2400" dirty="0">
              <a:solidFill>
                <a:prstClr val="black"/>
              </a:solidFill>
              <a:latin typeface="+mn-lt"/>
              <a:ea typeface="+mn-ea"/>
              <a:cs typeface="+mn-cs"/>
            </a:endParaRPr>
          </a:p>
        </p:txBody>
      </p:sp>
    </p:spTree>
    <p:extLst>
      <p:ext uri="{BB962C8B-B14F-4D97-AF65-F5344CB8AC3E}">
        <p14:creationId xmlns:p14="http://schemas.microsoft.com/office/powerpoint/2010/main" val="590027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554" y="304800"/>
            <a:ext cx="4367892" cy="476405"/>
          </a:xfrm>
        </p:spPr>
        <p:txBody>
          <a:bodyPr>
            <a:normAutofit/>
          </a:bodyPr>
          <a:lstStyle/>
          <a:p>
            <a:pPr algn="ctr">
              <a:defRPr sz="1800" b="0" i="0" u="none" strike="noStrike" kern="1200" baseline="0">
                <a:solidFill>
                  <a:prstClr val="black"/>
                </a:solidFill>
                <a:latin typeface="+mn-lt"/>
                <a:ea typeface="+mn-ea"/>
                <a:cs typeface="+mn-cs"/>
              </a:defRPr>
            </a:pPr>
            <a:r>
              <a:rPr lang="en-US" sz="2400" b="1" dirty="0">
                <a:solidFill>
                  <a:schemeClr val="accent1">
                    <a:lumMod val="50000"/>
                  </a:schemeClr>
                </a:solidFill>
                <a:latin typeface="Arial"/>
                <a:ea typeface="Times New Roman"/>
              </a:rPr>
              <a:t>RESPONDENTS BY REGION </a:t>
            </a:r>
            <a:endParaRPr lang="en-US" sz="2400" b="1" dirty="0">
              <a:solidFill>
                <a:schemeClr val="accent1">
                  <a:lumMod val="50000"/>
                </a:schemeClr>
              </a:solidFill>
              <a:latin typeface="+mn-lt"/>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517265940"/>
              </p:ext>
            </p:extLst>
          </p:nvPr>
        </p:nvGraphicFramePr>
        <p:xfrm>
          <a:off x="609600" y="1371600"/>
          <a:ext cx="7620000" cy="1828800"/>
        </p:xfrm>
        <a:graphic>
          <a:graphicData uri="http://schemas.openxmlformats.org/drawingml/2006/table">
            <a:tbl>
              <a:tblPr firstRow="1" firstCol="1" bandRow="1"/>
              <a:tblGrid>
                <a:gridCol w="3810000"/>
                <a:gridCol w="3810000"/>
              </a:tblGrid>
              <a:tr h="304800">
                <a:tc>
                  <a:txBody>
                    <a:bodyPr/>
                    <a:lstStyle/>
                    <a:p>
                      <a:pPr marL="0" marR="0">
                        <a:spcBef>
                          <a:spcPts val="0"/>
                        </a:spcBef>
                        <a:spcAft>
                          <a:spcPts val="0"/>
                        </a:spcAft>
                        <a:tabLst>
                          <a:tab pos="358140" algn="l"/>
                          <a:tab pos="1437005" algn="ctr"/>
                        </a:tabLst>
                      </a:pPr>
                      <a:r>
                        <a:rPr lang="en-US" sz="2400" b="1" dirty="0">
                          <a:solidFill>
                            <a:srgbClr val="000000"/>
                          </a:solidFill>
                          <a:effectLst/>
                          <a:latin typeface="Arial"/>
                          <a:ea typeface="Times New Roman"/>
                        </a:rPr>
                        <a:t>		County of Practice</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a:spcBef>
                          <a:spcPts val="0"/>
                        </a:spcBef>
                        <a:spcAft>
                          <a:spcPts val="0"/>
                        </a:spcAft>
                      </a:pPr>
                      <a:r>
                        <a:rPr lang="en-US" sz="2400" b="1" dirty="0">
                          <a:solidFill>
                            <a:srgbClr val="000000"/>
                          </a:solidFill>
                          <a:effectLst/>
                          <a:latin typeface="Arial"/>
                          <a:ea typeface="Times New Roman"/>
                        </a:rPr>
                        <a:t>Frequency</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335280">
                <a:tc>
                  <a:txBody>
                    <a:bodyPr/>
                    <a:lstStyle/>
                    <a:p>
                      <a:pPr marL="0" marR="0">
                        <a:spcBef>
                          <a:spcPts val="0"/>
                        </a:spcBef>
                        <a:spcAft>
                          <a:spcPts val="0"/>
                        </a:spcAft>
                      </a:pPr>
                      <a:r>
                        <a:rPr lang="en-US" sz="2400" dirty="0">
                          <a:solidFill>
                            <a:srgbClr val="000000"/>
                          </a:solidFill>
                          <a:effectLst/>
                          <a:latin typeface="Arial"/>
                          <a:ea typeface="Times New Roman"/>
                        </a:rPr>
                        <a:t>Humboldt</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2</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marL="0" marR="0">
                        <a:spcBef>
                          <a:spcPts val="0"/>
                        </a:spcBef>
                        <a:spcAft>
                          <a:spcPts val="0"/>
                        </a:spcAft>
                      </a:pPr>
                      <a:r>
                        <a:rPr lang="en-US" sz="2400" dirty="0">
                          <a:solidFill>
                            <a:srgbClr val="000000"/>
                          </a:solidFill>
                          <a:effectLst/>
                          <a:latin typeface="Arial"/>
                          <a:ea typeface="Times New Roman"/>
                        </a:rPr>
                        <a:t>Mendocino</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2</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marL="0" marR="0">
                        <a:spcBef>
                          <a:spcPts val="0"/>
                        </a:spcBef>
                        <a:spcAft>
                          <a:spcPts val="0"/>
                        </a:spcAft>
                      </a:pPr>
                      <a:r>
                        <a:rPr lang="en-US" sz="2400" dirty="0">
                          <a:solidFill>
                            <a:srgbClr val="000000"/>
                          </a:solidFill>
                          <a:effectLst/>
                          <a:latin typeface="Arial"/>
                          <a:ea typeface="Times New Roman"/>
                        </a:rPr>
                        <a:t>Sonoma</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13</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marL="0" marR="0" algn="ctr">
                        <a:spcBef>
                          <a:spcPts val="0"/>
                        </a:spcBef>
                        <a:spcAft>
                          <a:spcPts val="0"/>
                        </a:spcAft>
                      </a:pPr>
                      <a:r>
                        <a:rPr lang="en-US" sz="2400" dirty="0">
                          <a:solidFill>
                            <a:srgbClr val="000000"/>
                          </a:solidFill>
                          <a:effectLst/>
                          <a:latin typeface="Arial"/>
                          <a:ea typeface="Times New Roman"/>
                        </a:rPr>
                        <a:t>TOTAL</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17</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424127480"/>
              </p:ext>
            </p:extLst>
          </p:nvPr>
        </p:nvGraphicFramePr>
        <p:xfrm>
          <a:off x="609600" y="3738265"/>
          <a:ext cx="7620000" cy="2194560"/>
        </p:xfrm>
        <a:graphic>
          <a:graphicData uri="http://schemas.openxmlformats.org/drawingml/2006/table">
            <a:tbl>
              <a:tblPr firstRow="1" firstCol="1" bandRow="1"/>
              <a:tblGrid>
                <a:gridCol w="3810000"/>
                <a:gridCol w="3810000"/>
              </a:tblGrid>
              <a:tr h="304800">
                <a:tc>
                  <a:txBody>
                    <a:bodyPr/>
                    <a:lstStyle/>
                    <a:p>
                      <a:pPr marL="0" marR="0" algn="ctr">
                        <a:spcBef>
                          <a:spcPts val="0"/>
                        </a:spcBef>
                        <a:spcAft>
                          <a:spcPts val="0"/>
                        </a:spcAft>
                      </a:pPr>
                      <a:r>
                        <a:rPr lang="en-US" sz="2400" b="1" dirty="0">
                          <a:solidFill>
                            <a:srgbClr val="000000"/>
                          </a:solidFill>
                          <a:effectLst/>
                          <a:latin typeface="Arial"/>
                          <a:ea typeface="Times New Roman"/>
                        </a:rPr>
                        <a:t>County of Practice</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a:spcBef>
                          <a:spcPts val="0"/>
                        </a:spcBef>
                        <a:spcAft>
                          <a:spcPts val="0"/>
                        </a:spcAft>
                      </a:pPr>
                      <a:r>
                        <a:rPr lang="en-US" sz="2400" b="1" dirty="0">
                          <a:solidFill>
                            <a:srgbClr val="000000"/>
                          </a:solidFill>
                          <a:effectLst/>
                          <a:latin typeface="Arial"/>
                          <a:ea typeface="Times New Roman"/>
                        </a:rPr>
                        <a:t>Frequency</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304800">
                <a:tc>
                  <a:txBody>
                    <a:bodyPr/>
                    <a:lstStyle/>
                    <a:p>
                      <a:pPr marL="0" marR="0">
                        <a:spcBef>
                          <a:spcPts val="0"/>
                        </a:spcBef>
                        <a:spcAft>
                          <a:spcPts val="0"/>
                        </a:spcAft>
                      </a:pPr>
                      <a:r>
                        <a:rPr lang="en-US" sz="2400" dirty="0">
                          <a:solidFill>
                            <a:srgbClr val="000000"/>
                          </a:solidFill>
                          <a:effectLst/>
                          <a:latin typeface="Arial"/>
                          <a:ea typeface="Times New Roman"/>
                        </a:rPr>
                        <a:t>Monterey</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2</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2400">
                          <a:solidFill>
                            <a:srgbClr val="000000"/>
                          </a:solidFill>
                          <a:effectLst/>
                          <a:latin typeface="Arial"/>
                          <a:ea typeface="Times New Roman"/>
                        </a:rPr>
                        <a:t>San Luis Obispo</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2400">
                          <a:solidFill>
                            <a:srgbClr val="000000"/>
                          </a:solidFill>
                          <a:effectLst/>
                          <a:latin typeface="Arial"/>
                          <a:ea typeface="Times New Roman"/>
                        </a:rPr>
                        <a:t>Santa Barbara</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4</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2400" dirty="0">
                          <a:solidFill>
                            <a:srgbClr val="000000"/>
                          </a:solidFill>
                          <a:effectLst/>
                          <a:latin typeface="Arial"/>
                          <a:ea typeface="Times New Roman"/>
                        </a:rPr>
                        <a:t>Ventura</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6</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ctr">
                        <a:spcBef>
                          <a:spcPts val="0"/>
                        </a:spcBef>
                        <a:spcAft>
                          <a:spcPts val="0"/>
                        </a:spcAft>
                      </a:pPr>
                      <a:r>
                        <a:rPr lang="en-US" sz="2400">
                          <a:solidFill>
                            <a:srgbClr val="000000"/>
                          </a:solidFill>
                          <a:effectLst/>
                          <a:latin typeface="Arial"/>
                          <a:ea typeface="Times New Roman"/>
                        </a:rPr>
                        <a:t>TOTAL</a:t>
                      </a:r>
                      <a:endParaRPr lang="en-US" sz="24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a:ea typeface="Times New Roman"/>
                        </a:rPr>
                        <a:t>13</a:t>
                      </a:r>
                      <a:endParaRPr lang="en-US"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Rectangle 1"/>
          <p:cNvSpPr>
            <a:spLocks noChangeArrowheads="1"/>
          </p:cNvSpPr>
          <p:nvPr/>
        </p:nvSpPr>
        <p:spPr bwMode="auto">
          <a:xfrm>
            <a:off x="457200" y="914400"/>
            <a:ext cx="249468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NORTH COAST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p:nvPr/>
        </p:nvSpPr>
        <p:spPr>
          <a:xfrm>
            <a:off x="457200" y="3276600"/>
            <a:ext cx="4038600" cy="461665"/>
          </a:xfrm>
          <a:prstGeom prst="rect">
            <a:avLst/>
          </a:prstGeom>
        </p:spPr>
        <p:txBody>
          <a:bodyPr wrap="square">
            <a:spAutoFit/>
          </a:bodyPr>
          <a:lstStyle/>
          <a:p>
            <a:pPr>
              <a:tabLst>
                <a:tab pos="342900" algn="l"/>
              </a:tabLst>
            </a:pPr>
            <a:r>
              <a:rPr lang="en-US" sz="2400" dirty="0">
                <a:solidFill>
                  <a:srgbClr val="000000"/>
                </a:solidFill>
                <a:latin typeface="Arial"/>
                <a:ea typeface="Times New Roman"/>
              </a:rPr>
              <a:t>SOUTH/CENTRAL COAST</a:t>
            </a:r>
            <a:endParaRPr lang="en-US" sz="2400" dirty="0">
              <a:solidFill>
                <a:srgbClr val="000000"/>
              </a:solidFill>
              <a:effectLst/>
              <a:latin typeface="Times New Roman"/>
              <a:ea typeface="Times New Roman"/>
            </a:endParaRPr>
          </a:p>
        </p:txBody>
      </p:sp>
    </p:spTree>
    <p:extLst>
      <p:ext uri="{BB962C8B-B14F-4D97-AF65-F5344CB8AC3E}">
        <p14:creationId xmlns:p14="http://schemas.microsoft.com/office/powerpoint/2010/main" val="27504860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7024744" cy="801136"/>
          </a:xfrm>
        </p:spPr>
        <p:txBody>
          <a:bodyPr>
            <a:noAutofit/>
          </a:bodyPr>
          <a:lstStyle/>
          <a:p>
            <a:pPr algn="ctr">
              <a:defRPr sz="1800" b="0" i="0" u="none" strike="noStrike" kern="1200" baseline="0">
                <a:solidFill>
                  <a:prstClr val="black"/>
                </a:solidFill>
                <a:latin typeface="+mn-lt"/>
                <a:ea typeface="+mn-ea"/>
                <a:cs typeface="+mn-cs"/>
              </a:defRPr>
            </a:pPr>
            <a:r>
              <a:rPr lang="en-US" sz="3600" b="1" cap="all" dirty="0">
                <a:solidFill>
                  <a:schemeClr val="accent1">
                    <a:lumMod val="50000"/>
                  </a:schemeClr>
                </a:solidFill>
                <a:latin typeface="Arial"/>
                <a:ea typeface="Times New Roman"/>
                <a:cs typeface="Times New Roman"/>
              </a:rPr>
              <a:t>Primary Treatment FOCUS Category</a:t>
            </a:r>
            <a:endParaRPr lang="en-US" sz="3600" b="1" dirty="0">
              <a:solidFill>
                <a:schemeClr val="accent1">
                  <a:lumMod val="50000"/>
                </a:schemeClr>
              </a:solidFill>
              <a:latin typeface="+mn-lt"/>
              <a:ea typeface="+mn-ea"/>
              <a:cs typeface="+mn-cs"/>
            </a:endParaRPr>
          </a:p>
        </p:txBody>
      </p:sp>
      <p:sp>
        <p:nvSpPr>
          <p:cNvPr id="3" name="Content Placeholder 2"/>
          <p:cNvSpPr>
            <a:spLocks noGrp="1"/>
          </p:cNvSpPr>
          <p:nvPr>
            <p:ph idx="1"/>
          </p:nvPr>
        </p:nvSpPr>
        <p:spPr/>
        <p:txBody>
          <a:bodyPr>
            <a:normAutofit/>
          </a:bodyPr>
          <a:lstStyle/>
          <a:p>
            <a:r>
              <a:rPr lang="en-US" sz="2800" dirty="0" smtClean="0"/>
              <a:t>Pain Management (n = 260)</a:t>
            </a:r>
          </a:p>
          <a:p>
            <a:endParaRPr lang="en-US" sz="2800" dirty="0"/>
          </a:p>
          <a:p>
            <a:r>
              <a:rPr lang="en-US" sz="2800" dirty="0" smtClean="0"/>
              <a:t>General Health (n = 123)</a:t>
            </a:r>
          </a:p>
          <a:p>
            <a:endParaRPr lang="en-US" sz="2800" dirty="0"/>
          </a:p>
          <a:p>
            <a:r>
              <a:rPr lang="en-US" sz="2800" dirty="0" smtClean="0"/>
              <a:t>Women’s Health (n = 29)</a:t>
            </a:r>
            <a:endParaRPr lang="en-US" sz="2800" dirty="0"/>
          </a:p>
        </p:txBody>
      </p:sp>
    </p:spTree>
    <p:extLst>
      <p:ext uri="{BB962C8B-B14F-4D97-AF65-F5344CB8AC3E}">
        <p14:creationId xmlns:p14="http://schemas.microsoft.com/office/powerpoint/2010/main" val="744101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5029200" cy="801136"/>
          </a:xfrm>
        </p:spPr>
        <p:txBody>
          <a:bodyPr>
            <a:noAutofit/>
          </a:bodyPr>
          <a:lstStyle/>
          <a:p>
            <a:pPr algn="ctr">
              <a:defRPr sz="1800" b="0" i="0" u="none" strike="noStrike" kern="1200" baseline="0">
                <a:solidFill>
                  <a:prstClr val="black"/>
                </a:solidFill>
                <a:latin typeface="+mn-lt"/>
                <a:ea typeface="+mn-ea"/>
                <a:cs typeface="+mn-cs"/>
              </a:defRPr>
            </a:pPr>
            <a:r>
              <a:rPr lang="en-US" sz="2400" b="1" cap="all" dirty="0">
                <a:solidFill>
                  <a:schemeClr val="accent1">
                    <a:lumMod val="50000"/>
                  </a:schemeClr>
                </a:solidFill>
                <a:ea typeface="Times New Roman"/>
                <a:cs typeface="Times New Roman"/>
              </a:rPr>
              <a:t>treatment modalities utilized </a:t>
            </a:r>
            <a:endParaRPr lang="en-US" sz="2400" b="1" dirty="0">
              <a:solidFill>
                <a:schemeClr val="accent1">
                  <a:lumMod val="50000"/>
                </a:schemeClr>
              </a:solidFill>
              <a:ea typeface="+mn-ea"/>
              <a:cs typeface="+mn-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16386049"/>
              </p:ext>
            </p:extLst>
          </p:nvPr>
        </p:nvGraphicFramePr>
        <p:xfrm>
          <a:off x="-337457" y="1371600"/>
          <a:ext cx="94488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669958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6705600" cy="990600"/>
          </a:xfrm>
        </p:spPr>
        <p:txBody>
          <a:bodyPr>
            <a:normAutofit/>
          </a:bodyPr>
          <a:lstStyle/>
          <a:p>
            <a:pPr algn="ctr">
              <a:defRPr sz="1800" b="0" i="0" u="none" strike="noStrike" kern="1200" baseline="0">
                <a:solidFill>
                  <a:prstClr val="black"/>
                </a:solidFill>
                <a:latin typeface="+mn-lt"/>
                <a:ea typeface="+mn-ea"/>
                <a:cs typeface="+mn-cs"/>
              </a:defRPr>
            </a:pPr>
            <a:r>
              <a:rPr lang="en-US" sz="2400" b="1" cap="all" dirty="0">
                <a:solidFill>
                  <a:schemeClr val="accent1">
                    <a:lumMod val="50000"/>
                  </a:schemeClr>
                </a:solidFill>
                <a:ea typeface="Times New Roman"/>
                <a:cs typeface="Times New Roman"/>
              </a:rPr>
              <a:t>Percentage of time SPENT incorporating SPECIFIC technique</a:t>
            </a:r>
            <a:endParaRPr lang="en-US" sz="2400" b="1" dirty="0">
              <a:solidFill>
                <a:schemeClr val="accent1">
                  <a:lumMod val="50000"/>
                </a:schemeClr>
              </a:solidFill>
              <a:ea typeface="+mn-ea"/>
              <a:cs typeface="+mn-cs"/>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18021605"/>
              </p:ext>
            </p:extLst>
          </p:nvPr>
        </p:nvGraphicFramePr>
        <p:xfrm>
          <a:off x="609600" y="1447800"/>
          <a:ext cx="80772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190891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848600" cy="951464"/>
          </a:xfrm>
        </p:spPr>
        <p:txBody>
          <a:bodyPr>
            <a:noAutofit/>
          </a:bodyPr>
          <a:lstStyle/>
          <a:p>
            <a:r>
              <a:rPr lang="en-US" sz="3600" b="1" dirty="0" smtClean="0">
                <a:solidFill>
                  <a:schemeClr val="accent1">
                    <a:lumMod val="50000"/>
                  </a:schemeClr>
                </a:solidFill>
              </a:rPr>
              <a:t>Task and Knowledge Statements</a:t>
            </a:r>
            <a:endParaRPr lang="en-US" sz="3600" b="1" dirty="0">
              <a:solidFill>
                <a:schemeClr val="accent1">
                  <a:lumMod val="50000"/>
                </a:schemeClr>
              </a:solidFill>
            </a:endParaRPr>
          </a:p>
        </p:txBody>
      </p:sp>
      <p:sp>
        <p:nvSpPr>
          <p:cNvPr id="3" name="Content Placeholder 2"/>
          <p:cNvSpPr>
            <a:spLocks noGrp="1"/>
          </p:cNvSpPr>
          <p:nvPr>
            <p:ph idx="1"/>
          </p:nvPr>
        </p:nvSpPr>
        <p:spPr>
          <a:xfrm>
            <a:off x="685800" y="1447800"/>
            <a:ext cx="7391400" cy="4724400"/>
          </a:xfrm>
        </p:spPr>
        <p:txBody>
          <a:bodyPr>
            <a:noAutofit/>
          </a:bodyPr>
          <a:lstStyle/>
          <a:p>
            <a:pPr>
              <a:spcBef>
                <a:spcPts val="0"/>
              </a:spcBef>
            </a:pPr>
            <a:r>
              <a:rPr lang="en-US" sz="2800" b="1" dirty="0" smtClean="0"/>
              <a:t>Tasks</a:t>
            </a:r>
            <a:r>
              <a:rPr lang="en-US" sz="2800" dirty="0" smtClean="0"/>
              <a:t> - </a:t>
            </a:r>
            <a:r>
              <a:rPr lang="en-US" sz="2800" i="1" u="sng" dirty="0" smtClean="0"/>
              <a:t>Observable</a:t>
            </a:r>
            <a:r>
              <a:rPr lang="en-US" sz="2800" dirty="0" smtClean="0"/>
              <a:t> actions written at the entry-level for practitioners (0-5 years in practice)</a:t>
            </a:r>
          </a:p>
          <a:p>
            <a:pPr>
              <a:spcBef>
                <a:spcPts val="0"/>
              </a:spcBef>
            </a:pPr>
            <a:endParaRPr lang="en-US" sz="2800" dirty="0" smtClean="0"/>
          </a:p>
          <a:p>
            <a:pPr>
              <a:spcBef>
                <a:spcPts val="0"/>
              </a:spcBef>
            </a:pPr>
            <a:r>
              <a:rPr lang="en-US" sz="2800" b="1" dirty="0" smtClean="0"/>
              <a:t>Knowledge</a:t>
            </a:r>
            <a:r>
              <a:rPr lang="en-US" sz="2800" dirty="0" smtClean="0"/>
              <a:t> – </a:t>
            </a:r>
            <a:r>
              <a:rPr lang="en-US" sz="2800" i="1" u="sng" dirty="0" smtClean="0"/>
              <a:t>Concepts</a:t>
            </a:r>
            <a:r>
              <a:rPr lang="en-US" sz="2800" dirty="0" smtClean="0"/>
              <a:t> critical to the  competent performance of Tasks</a:t>
            </a:r>
          </a:p>
          <a:p>
            <a:pPr>
              <a:spcBef>
                <a:spcPts val="0"/>
              </a:spcBef>
            </a:pPr>
            <a:endParaRPr lang="en-US" sz="2800" dirty="0"/>
          </a:p>
          <a:p>
            <a:pPr>
              <a:spcBef>
                <a:spcPts val="0"/>
              </a:spcBef>
            </a:pPr>
            <a:r>
              <a:rPr lang="en-US" sz="2800" b="1" dirty="0"/>
              <a:t>Measurable</a:t>
            </a:r>
            <a:r>
              <a:rPr lang="en-US" sz="2800" dirty="0"/>
              <a:t> </a:t>
            </a:r>
            <a:r>
              <a:rPr lang="en-US" sz="2800" dirty="0" smtClean="0"/>
              <a:t>– Questionnaire</a:t>
            </a:r>
            <a:r>
              <a:rPr lang="en-US" sz="2800" i="1" dirty="0" smtClean="0"/>
              <a:t> </a:t>
            </a:r>
            <a:r>
              <a:rPr lang="en-US" sz="2800" i="1" u="sng" dirty="0" smtClean="0"/>
              <a:t>rating scale </a:t>
            </a:r>
            <a:r>
              <a:rPr lang="en-US" sz="2800" dirty="0" smtClean="0"/>
              <a:t>for Importance and Frequency of each task statement and Importance of each Knowledge statement</a:t>
            </a:r>
          </a:p>
        </p:txBody>
      </p:sp>
    </p:spTree>
    <p:extLst>
      <p:ext uri="{BB962C8B-B14F-4D97-AF65-F5344CB8AC3E}">
        <p14:creationId xmlns:p14="http://schemas.microsoft.com/office/powerpoint/2010/main" val="3671852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153400" cy="762000"/>
          </a:xfrm>
        </p:spPr>
        <p:txBody>
          <a:bodyPr>
            <a:noAutofit/>
          </a:bodyPr>
          <a:lstStyle/>
          <a:p>
            <a:r>
              <a:rPr lang="en-US" sz="3600" b="1" dirty="0" smtClean="0">
                <a:solidFill>
                  <a:schemeClr val="accent1">
                    <a:lumMod val="50000"/>
                  </a:schemeClr>
                </a:solidFill>
              </a:rPr>
              <a:t>Cycle of Examination Development</a:t>
            </a:r>
            <a:endParaRPr lang="en-US" sz="3600" b="1" dirty="0">
              <a:solidFill>
                <a:schemeClr val="accent1">
                  <a:lumMod val="5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77603238"/>
              </p:ext>
            </p:extLst>
          </p:nvPr>
        </p:nvGraphicFramePr>
        <p:xfrm>
          <a:off x="838200" y="1524000"/>
          <a:ext cx="75438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1656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024744" cy="648736"/>
          </a:xfrm>
        </p:spPr>
        <p:txBody>
          <a:bodyPr>
            <a:normAutofit fontScale="90000"/>
          </a:bodyPr>
          <a:lstStyle/>
          <a:p>
            <a:pPr algn="ctr"/>
            <a:r>
              <a:rPr lang="en-US" b="1" dirty="0" smtClean="0">
                <a:solidFill>
                  <a:schemeClr val="accent1">
                    <a:lumMod val="50000"/>
                  </a:schemeClr>
                </a:solidFill>
              </a:rPr>
              <a:t>Examples of Task Statements</a:t>
            </a:r>
            <a:endParaRPr lang="en-US" b="1" dirty="0">
              <a:solidFill>
                <a:schemeClr val="accent1">
                  <a:lumMod val="50000"/>
                </a:schemeClr>
              </a:solidFill>
            </a:endParaRPr>
          </a:p>
        </p:txBody>
      </p:sp>
      <p:sp>
        <p:nvSpPr>
          <p:cNvPr id="5" name="Rectangle 3"/>
          <p:cNvSpPr>
            <a:spLocks noGrp="1" noChangeArrowheads="1"/>
          </p:cNvSpPr>
          <p:nvPr>
            <p:ph idx="1"/>
          </p:nvPr>
        </p:nvSpPr>
        <p:spPr>
          <a:xfrm>
            <a:off x="609600" y="1447800"/>
            <a:ext cx="8229600" cy="4876800"/>
          </a:xfrm>
          <a:prstGeom prst="rect">
            <a:avLst/>
          </a:prstGeom>
        </p:spPr>
        <p:txBody>
          <a:bodyPr>
            <a:normAutofit/>
          </a:bodyPr>
          <a:lstStyle/>
          <a:p>
            <a:pPr marL="365760" marR="0" lvl="0" indent="-283464" defTabSz="914400" eaLnBrk="1" fontAlgn="auto" latinLnBrk="0" hangingPunct="1">
              <a:lnSpc>
                <a:spcPct val="100000"/>
              </a:lnSpc>
              <a:spcBef>
                <a:spcPts val="600"/>
              </a:spcBef>
              <a:spcAft>
                <a:spcPts val="600"/>
              </a:spcAft>
              <a:buClrTx/>
              <a:buSzTx/>
              <a:buFont typeface="Wingdings" pitchFamily="2" charset="2"/>
              <a:buChar char="v"/>
              <a:tabLst/>
              <a:defRPr/>
            </a:pPr>
            <a:r>
              <a:rPr kumimoji="0" lang="en-US" sz="2800" b="0" i="0" u="none" strike="noStrike" kern="0" cap="none" spc="0" normalizeH="0" baseline="0" noProof="0" dirty="0">
                <a:ln>
                  <a:noFill/>
                </a:ln>
                <a:solidFill>
                  <a:sysClr val="windowText" lastClr="000000"/>
                </a:solidFill>
                <a:effectLst/>
                <a:uLnTx/>
                <a:uFillTx/>
                <a:latin typeface="Century Gothic" pitchFamily="34" charset="0"/>
              </a:rPr>
              <a:t>Evaluate nature of pain to determine etiology and </a:t>
            </a:r>
            <a:r>
              <a:rPr kumimoji="0" lang="en-US" sz="2800" b="0" i="0" u="none" strike="noStrike" kern="0" cap="none" spc="0" normalizeH="0" baseline="0" noProof="0" dirty="0" smtClean="0">
                <a:ln>
                  <a:noFill/>
                </a:ln>
                <a:solidFill>
                  <a:sysClr val="windowText" lastClr="000000"/>
                </a:solidFill>
                <a:effectLst/>
                <a:uLnTx/>
                <a:uFillTx/>
                <a:latin typeface="Century Gothic" pitchFamily="34" charset="0"/>
              </a:rPr>
              <a:t>pathology</a:t>
            </a:r>
            <a:endParaRPr kumimoji="0" lang="en-US" sz="2800" b="0" i="0" u="none" strike="noStrike" kern="0" cap="none" spc="0" normalizeH="0" baseline="0" noProof="0" dirty="0">
              <a:ln>
                <a:noFill/>
              </a:ln>
              <a:solidFill>
                <a:sysClr val="windowText" lastClr="000000"/>
              </a:solidFill>
              <a:effectLst/>
              <a:uLnTx/>
              <a:uFillTx/>
              <a:latin typeface="Century Gothic" pitchFamily="34" charset="0"/>
            </a:endParaRPr>
          </a:p>
          <a:p>
            <a:pPr marL="365760" marR="0" lvl="0" indent="-283464" defTabSz="914400" eaLnBrk="1" fontAlgn="auto" latinLnBrk="0" hangingPunct="1">
              <a:lnSpc>
                <a:spcPct val="100000"/>
              </a:lnSpc>
              <a:spcBef>
                <a:spcPts val="600"/>
              </a:spcBef>
              <a:spcAft>
                <a:spcPts val="600"/>
              </a:spcAft>
              <a:buClrTx/>
              <a:buSzTx/>
              <a:buFont typeface="Wingdings" pitchFamily="2" charset="2"/>
              <a:buChar char="v"/>
              <a:tabLst/>
              <a:defRPr/>
            </a:pPr>
            <a:r>
              <a:rPr kumimoji="0" lang="en-US" sz="2800" b="0" i="0" u="none" strike="noStrike" kern="0" cap="none" spc="0" normalizeH="0" baseline="0" noProof="0" dirty="0">
                <a:ln>
                  <a:noFill/>
                </a:ln>
                <a:solidFill>
                  <a:sysClr val="windowText" lastClr="000000"/>
                </a:solidFill>
                <a:effectLst/>
                <a:uLnTx/>
                <a:uFillTx/>
                <a:latin typeface="Century Gothic" pitchFamily="34" charset="0"/>
              </a:rPr>
              <a:t>Perform range of motion examination to identify areas of restricted </a:t>
            </a:r>
            <a:r>
              <a:rPr kumimoji="0" lang="en-US" sz="2800" b="0" i="0" u="none" strike="noStrike" kern="0" cap="none" spc="0" normalizeH="0" baseline="0" noProof="0" dirty="0" smtClean="0">
                <a:ln>
                  <a:noFill/>
                </a:ln>
                <a:solidFill>
                  <a:sysClr val="windowText" lastClr="000000"/>
                </a:solidFill>
                <a:effectLst/>
                <a:uLnTx/>
                <a:uFillTx/>
                <a:latin typeface="Century Gothic" pitchFamily="34" charset="0"/>
              </a:rPr>
              <a:t>movement</a:t>
            </a:r>
            <a:endParaRPr kumimoji="0" lang="en-US" sz="2800" b="0" i="0" u="none" strike="noStrike" kern="0" cap="none" spc="0" normalizeH="0" baseline="0" noProof="0" dirty="0">
              <a:ln>
                <a:noFill/>
              </a:ln>
              <a:solidFill>
                <a:sysClr val="windowText" lastClr="000000"/>
              </a:solidFill>
              <a:effectLst/>
              <a:uLnTx/>
              <a:uFillTx/>
              <a:latin typeface="Century Gothic" pitchFamily="34" charset="0"/>
            </a:endParaRPr>
          </a:p>
          <a:p>
            <a:pPr marL="365760" marR="0" lvl="0" indent="-283464" defTabSz="914400" eaLnBrk="1" fontAlgn="auto" latinLnBrk="0" hangingPunct="1">
              <a:lnSpc>
                <a:spcPct val="100000"/>
              </a:lnSpc>
              <a:spcBef>
                <a:spcPts val="600"/>
              </a:spcBef>
              <a:spcAft>
                <a:spcPts val="600"/>
              </a:spcAft>
              <a:buClrTx/>
              <a:buSzTx/>
              <a:buFont typeface="Wingdings" pitchFamily="2" charset="2"/>
              <a:buChar char="v"/>
              <a:tabLst/>
              <a:defRPr/>
            </a:pPr>
            <a:r>
              <a:rPr kumimoji="0" lang="en-US" sz="2800" b="0" i="0" u="none" strike="noStrike" kern="0" cap="none" spc="0" normalizeH="0" baseline="0" noProof="0" dirty="0" smtClean="0">
                <a:ln>
                  <a:noFill/>
                </a:ln>
                <a:solidFill>
                  <a:sysClr val="windowText" lastClr="000000"/>
                </a:solidFill>
                <a:effectLst/>
                <a:uLnTx/>
                <a:uFillTx/>
                <a:latin typeface="Century Gothic" pitchFamily="34" charset="0"/>
              </a:rPr>
              <a:t>Insert </a:t>
            </a:r>
            <a:r>
              <a:rPr kumimoji="0" lang="en-US" sz="2800" b="0" i="0" u="none" strike="noStrike" kern="0" cap="none" spc="0" normalizeH="0" baseline="0" noProof="0" dirty="0">
                <a:ln>
                  <a:noFill/>
                </a:ln>
                <a:solidFill>
                  <a:sysClr val="windowText" lastClr="000000"/>
                </a:solidFill>
                <a:effectLst/>
                <a:uLnTx/>
                <a:uFillTx/>
                <a:latin typeface="Century Gothic" pitchFamily="34" charset="0"/>
              </a:rPr>
              <a:t>needle </a:t>
            </a:r>
            <a:r>
              <a:rPr kumimoji="0" lang="en-US" sz="2800" b="0" i="0" u="none" strike="noStrike" kern="0" cap="none" spc="0" normalizeH="0" baseline="0" noProof="0" dirty="0" smtClean="0">
                <a:ln>
                  <a:noFill/>
                </a:ln>
                <a:solidFill>
                  <a:sysClr val="windowText" lastClr="000000"/>
                </a:solidFill>
                <a:effectLst/>
                <a:uLnTx/>
                <a:uFillTx/>
                <a:latin typeface="Century Gothic" pitchFamily="34" charset="0"/>
              </a:rPr>
              <a:t>according </a:t>
            </a:r>
            <a:r>
              <a:rPr kumimoji="0" lang="en-US" sz="2800" b="0" i="0" u="none" strike="noStrike" kern="0" cap="none" spc="0" normalizeH="0" baseline="0" noProof="0" dirty="0">
                <a:ln>
                  <a:noFill/>
                </a:ln>
                <a:solidFill>
                  <a:sysClr val="windowText" lastClr="000000"/>
                </a:solidFill>
                <a:effectLst/>
                <a:uLnTx/>
                <a:uFillTx/>
                <a:latin typeface="Century Gothic" pitchFamily="34" charset="0"/>
              </a:rPr>
              <a:t>to standard depths to accurately stimulate </a:t>
            </a:r>
            <a:r>
              <a:rPr kumimoji="0" lang="en-US" sz="2800" b="0" i="0" u="none" strike="noStrike" kern="0" cap="none" spc="0" normalizeH="0" baseline="0" noProof="0" dirty="0" smtClean="0">
                <a:ln>
                  <a:noFill/>
                </a:ln>
                <a:solidFill>
                  <a:sysClr val="windowText" lastClr="000000"/>
                </a:solidFill>
                <a:effectLst/>
                <a:uLnTx/>
                <a:uFillTx/>
                <a:latin typeface="Century Gothic" pitchFamily="34" charset="0"/>
              </a:rPr>
              <a:t>point</a:t>
            </a:r>
            <a:endParaRPr kumimoji="0" lang="en-US" sz="2800" b="0" i="0" u="none" strike="noStrike" kern="0" cap="none" spc="0" normalizeH="0" baseline="0" noProof="0" dirty="0">
              <a:ln>
                <a:noFill/>
              </a:ln>
              <a:solidFill>
                <a:sysClr val="windowText" lastClr="000000"/>
              </a:solidFill>
              <a:effectLst/>
              <a:uLnTx/>
              <a:uFillTx/>
              <a:latin typeface="Century Gothic" pitchFamily="34" charset="0"/>
            </a:endParaRPr>
          </a:p>
        </p:txBody>
      </p:sp>
    </p:spTree>
    <p:extLst>
      <p:ext uri="{BB962C8B-B14F-4D97-AF65-F5344CB8AC3E}">
        <p14:creationId xmlns:p14="http://schemas.microsoft.com/office/powerpoint/2010/main" val="24131721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762000"/>
          </a:xfrm>
        </p:spPr>
        <p:txBody>
          <a:bodyPr>
            <a:normAutofit fontScale="90000"/>
          </a:bodyPr>
          <a:lstStyle/>
          <a:p>
            <a:pPr algn="ctr"/>
            <a:r>
              <a:rPr lang="en-US" b="1" dirty="0" smtClean="0">
                <a:solidFill>
                  <a:schemeClr val="accent1">
                    <a:lumMod val="50000"/>
                  </a:schemeClr>
                </a:solidFill>
              </a:rPr>
              <a:t>Examples of Knowledge  Statements</a:t>
            </a:r>
            <a:endParaRPr lang="en-US" b="1" dirty="0">
              <a:solidFill>
                <a:schemeClr val="accent1">
                  <a:lumMod val="50000"/>
                </a:schemeClr>
              </a:solidFill>
            </a:endParaRPr>
          </a:p>
        </p:txBody>
      </p:sp>
      <p:sp>
        <p:nvSpPr>
          <p:cNvPr id="5" name="Rectangle 3"/>
          <p:cNvSpPr>
            <a:spLocks noGrp="1" noChangeArrowheads="1"/>
          </p:cNvSpPr>
          <p:nvPr>
            <p:ph idx="1"/>
          </p:nvPr>
        </p:nvSpPr>
        <p:spPr>
          <a:xfrm>
            <a:off x="533400" y="1447800"/>
            <a:ext cx="8001000" cy="4343400"/>
          </a:xfrm>
          <a:prstGeom prst="rect">
            <a:avLst/>
          </a:prstGeom>
        </p:spPr>
        <p:txBody>
          <a:bodyPr>
            <a:normAutofit/>
          </a:bodyPr>
          <a:lstStyle/>
          <a:p>
            <a:pPr marL="365760" lvl="0" indent="-283464">
              <a:spcBef>
                <a:spcPts val="600"/>
              </a:spcBef>
              <a:spcAft>
                <a:spcPts val="600"/>
              </a:spcAft>
              <a:buClr>
                <a:srgbClr val="3891A7"/>
              </a:buClr>
              <a:buSzPct val="80000"/>
              <a:buFont typeface="Wingdings" pitchFamily="2" charset="2"/>
              <a:buChar char="v"/>
              <a:defRPr/>
            </a:pPr>
            <a:r>
              <a:rPr lang="en-US" sz="3000" kern="0" dirty="0">
                <a:solidFill>
                  <a:sysClr val="windowText" lastClr="000000"/>
                </a:solidFill>
                <a:latin typeface="Century Gothic" pitchFamily="34" charset="0"/>
              </a:rPr>
              <a:t>Knowledge of patient positions for locating acupuncture </a:t>
            </a:r>
            <a:r>
              <a:rPr lang="en-US" sz="3000" kern="0" dirty="0" smtClean="0">
                <a:solidFill>
                  <a:sysClr val="windowText" lastClr="000000"/>
                </a:solidFill>
                <a:latin typeface="Century Gothic" pitchFamily="34" charset="0"/>
              </a:rPr>
              <a:t>points</a:t>
            </a:r>
            <a:endParaRPr lang="en-US" sz="3000" kern="0" dirty="0">
              <a:solidFill>
                <a:sysClr val="windowText" lastClr="000000"/>
              </a:solidFill>
              <a:latin typeface="Century Gothic" pitchFamily="34" charset="0"/>
            </a:endParaRPr>
          </a:p>
          <a:p>
            <a:pPr marL="365760" lvl="0" indent="-283464">
              <a:spcBef>
                <a:spcPts val="600"/>
              </a:spcBef>
              <a:spcAft>
                <a:spcPts val="600"/>
              </a:spcAft>
              <a:buClr>
                <a:srgbClr val="3891A7"/>
              </a:buClr>
              <a:buSzPct val="80000"/>
              <a:buFont typeface="Wingdings" pitchFamily="2" charset="2"/>
              <a:buChar char="v"/>
              <a:defRPr/>
            </a:pPr>
            <a:r>
              <a:rPr lang="en-US" sz="3000" kern="0" dirty="0">
                <a:solidFill>
                  <a:sysClr val="windowText" lastClr="000000"/>
                </a:solidFill>
                <a:latin typeface="Century Gothic" pitchFamily="34" charset="0"/>
              </a:rPr>
              <a:t>Knowledge of anatomy and physiology of the musculoskeletal </a:t>
            </a:r>
            <a:r>
              <a:rPr lang="en-US" sz="3000" kern="0" dirty="0" smtClean="0">
                <a:solidFill>
                  <a:sysClr val="windowText" lastClr="000000"/>
                </a:solidFill>
                <a:latin typeface="Century Gothic" pitchFamily="34" charset="0"/>
              </a:rPr>
              <a:t>system</a:t>
            </a:r>
            <a:endParaRPr lang="en-US" sz="3000" kern="0" dirty="0">
              <a:solidFill>
                <a:sysClr val="windowText" lastClr="000000"/>
              </a:solidFill>
              <a:latin typeface="Century Gothic" pitchFamily="34" charset="0"/>
            </a:endParaRPr>
          </a:p>
          <a:p>
            <a:pPr marL="365760" lvl="0" indent="-283464">
              <a:spcBef>
                <a:spcPts val="600"/>
              </a:spcBef>
              <a:spcAft>
                <a:spcPts val="600"/>
              </a:spcAft>
              <a:buClr>
                <a:srgbClr val="3891A7"/>
              </a:buClr>
              <a:buSzPct val="80000"/>
              <a:buFont typeface="Wingdings" pitchFamily="2" charset="2"/>
              <a:buChar char="v"/>
              <a:defRPr/>
            </a:pPr>
            <a:r>
              <a:rPr lang="en-US" sz="3000" kern="0" dirty="0">
                <a:solidFill>
                  <a:sysClr val="windowText" lastClr="000000"/>
                </a:solidFill>
                <a:latin typeface="Century Gothic" pitchFamily="34" charset="0"/>
              </a:rPr>
              <a:t>Knowledge of methods for discerning patterns based on nature and quality of </a:t>
            </a:r>
            <a:r>
              <a:rPr lang="en-US" sz="3000" kern="0" dirty="0" smtClean="0">
                <a:solidFill>
                  <a:sysClr val="windowText" lastClr="000000"/>
                </a:solidFill>
                <a:latin typeface="Century Gothic" pitchFamily="34" charset="0"/>
              </a:rPr>
              <a:t>pain</a:t>
            </a:r>
            <a:endParaRPr lang="en-US" sz="3000" kern="0" dirty="0">
              <a:solidFill>
                <a:sysClr val="windowText" lastClr="000000"/>
              </a:solidFill>
              <a:latin typeface="Century Gothic" pitchFamily="34" charset="0"/>
            </a:endParaRPr>
          </a:p>
          <a:p>
            <a:pPr marL="365760" marR="0" lvl="0" indent="-283464" defTabSz="914400" eaLnBrk="1" fontAlgn="auto" latinLnBrk="0" hangingPunct="1">
              <a:lnSpc>
                <a:spcPct val="100000"/>
              </a:lnSpc>
              <a:spcBef>
                <a:spcPts val="0"/>
              </a:spcBef>
              <a:spcAft>
                <a:spcPts val="600"/>
              </a:spcAft>
              <a:buClrTx/>
              <a:buSzTx/>
              <a:buFont typeface="Wingdings" pitchFamily="2" charset="2"/>
              <a:buChar char="v"/>
              <a:tabLst/>
              <a:defRPr/>
            </a:pPr>
            <a:endParaRPr kumimoji="0" lang="en-US" sz="3600" b="0" i="0" u="none" strike="noStrike" kern="0" cap="none" spc="0" normalizeH="0" baseline="0" noProof="0" dirty="0">
              <a:ln>
                <a:noFill/>
              </a:ln>
              <a:solidFill>
                <a:schemeClr val="tx1"/>
              </a:solidFill>
              <a:effectLst/>
              <a:uLnTx/>
              <a:uFillTx/>
              <a:latin typeface="Gill Sans MT"/>
            </a:endParaRPr>
          </a:p>
        </p:txBody>
      </p:sp>
    </p:spTree>
    <p:extLst>
      <p:ext uri="{BB962C8B-B14F-4D97-AF65-F5344CB8AC3E}">
        <p14:creationId xmlns:p14="http://schemas.microsoft.com/office/powerpoint/2010/main" val="32826806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066800"/>
            <a:ext cx="8077200" cy="609600"/>
          </a:xfrm>
        </p:spPr>
        <p:txBody>
          <a:bodyPr>
            <a:normAutofit fontScale="90000"/>
          </a:bodyPr>
          <a:lstStyle/>
          <a:p>
            <a:pPr algn="ctr"/>
            <a:r>
              <a:rPr lang="en-US" b="1" dirty="0" smtClean="0">
                <a:solidFill>
                  <a:schemeClr val="accent1">
                    <a:lumMod val="50000"/>
                  </a:schemeClr>
                </a:solidFill>
              </a:rPr>
              <a:t>Scales for Rating Tasks and Knowledge Statements </a:t>
            </a:r>
            <a:endParaRPr lang="en-US" b="1" dirty="0">
              <a:solidFill>
                <a:schemeClr val="accent1">
                  <a:lumMod val="50000"/>
                </a:schemeClr>
              </a:solidFill>
            </a:endParaRPr>
          </a:p>
        </p:txBody>
      </p:sp>
      <p:sp>
        <p:nvSpPr>
          <p:cNvPr id="3" name="Content Placeholder 2"/>
          <p:cNvSpPr>
            <a:spLocks noGrp="1"/>
          </p:cNvSpPr>
          <p:nvPr>
            <p:ph idx="1"/>
          </p:nvPr>
        </p:nvSpPr>
        <p:spPr>
          <a:xfrm>
            <a:off x="533400" y="1752600"/>
            <a:ext cx="8077200" cy="4852832"/>
          </a:xfrm>
        </p:spPr>
        <p:txBody>
          <a:bodyPr>
            <a:normAutofit/>
          </a:bodyPr>
          <a:lstStyle/>
          <a:p>
            <a:r>
              <a:rPr lang="en-US" b="1" u="sng" dirty="0" smtClean="0"/>
              <a:t>0 – 5 Task Importance Scale</a:t>
            </a:r>
          </a:p>
          <a:p>
            <a:pPr lvl="2"/>
            <a:r>
              <a:rPr lang="en-US" sz="2400" dirty="0" smtClean="0"/>
              <a:t> 0 = Not important, does not apply </a:t>
            </a:r>
          </a:p>
          <a:p>
            <a:pPr lvl="2"/>
            <a:r>
              <a:rPr lang="en-US" sz="2400" dirty="0"/>
              <a:t> </a:t>
            </a:r>
            <a:r>
              <a:rPr lang="en-US" sz="2400" dirty="0" smtClean="0"/>
              <a:t>5 = Among the most critical to the practice</a:t>
            </a:r>
          </a:p>
          <a:p>
            <a:pPr lvl="0">
              <a:buClr>
                <a:srgbClr val="94C600"/>
              </a:buClr>
            </a:pPr>
            <a:r>
              <a:rPr lang="en-US" b="1" u="sng" dirty="0" smtClean="0">
                <a:solidFill>
                  <a:srgbClr val="3E3D2D"/>
                </a:solidFill>
              </a:rPr>
              <a:t>0 – 5 Task Frequency Scale</a:t>
            </a:r>
          </a:p>
          <a:p>
            <a:pPr lvl="2">
              <a:buClr>
                <a:srgbClr val="94C600"/>
              </a:buClr>
            </a:pPr>
            <a:r>
              <a:rPr lang="en-US" sz="2400" dirty="0" smtClean="0">
                <a:solidFill>
                  <a:srgbClr val="3E3D2D"/>
                </a:solidFill>
              </a:rPr>
              <a:t> 0 = Does not apply, never perform this task </a:t>
            </a:r>
          </a:p>
          <a:p>
            <a:pPr lvl="2">
              <a:buClr>
                <a:srgbClr val="94C600"/>
              </a:buClr>
            </a:pPr>
            <a:r>
              <a:rPr lang="en-US" sz="2400" dirty="0" smtClean="0">
                <a:solidFill>
                  <a:srgbClr val="3E3D2D"/>
                </a:solidFill>
              </a:rPr>
              <a:t> 5 = Very Often, constant and one of the most frequently performed tasks</a:t>
            </a:r>
          </a:p>
          <a:p>
            <a:pPr lvl="0">
              <a:buClr>
                <a:srgbClr val="94C600"/>
              </a:buClr>
            </a:pPr>
            <a:r>
              <a:rPr lang="en-US" b="1" u="sng" dirty="0" smtClean="0">
                <a:solidFill>
                  <a:srgbClr val="3E3D2D"/>
                </a:solidFill>
              </a:rPr>
              <a:t>0 </a:t>
            </a:r>
            <a:r>
              <a:rPr lang="en-US" b="1" u="sng" dirty="0">
                <a:solidFill>
                  <a:srgbClr val="3E3D2D"/>
                </a:solidFill>
              </a:rPr>
              <a:t>– 5 </a:t>
            </a:r>
            <a:r>
              <a:rPr lang="en-US" b="1" u="sng" dirty="0" smtClean="0">
                <a:solidFill>
                  <a:srgbClr val="3E3D2D"/>
                </a:solidFill>
              </a:rPr>
              <a:t>Knowledge  </a:t>
            </a:r>
            <a:r>
              <a:rPr lang="en-US" b="1" u="sng" dirty="0">
                <a:solidFill>
                  <a:srgbClr val="3E3D2D"/>
                </a:solidFill>
              </a:rPr>
              <a:t>Importance Scale </a:t>
            </a:r>
            <a:endParaRPr lang="en-US" b="1" u="sng" dirty="0" smtClean="0">
              <a:solidFill>
                <a:srgbClr val="3E3D2D"/>
              </a:solidFill>
            </a:endParaRPr>
          </a:p>
          <a:p>
            <a:pPr lvl="2">
              <a:buClr>
                <a:srgbClr val="94C600"/>
              </a:buClr>
            </a:pPr>
            <a:r>
              <a:rPr lang="en-US" sz="2400" dirty="0" smtClean="0">
                <a:solidFill>
                  <a:srgbClr val="3E3D2D"/>
                </a:solidFill>
              </a:rPr>
              <a:t> 0 = Not Important, does not apply</a:t>
            </a:r>
          </a:p>
          <a:p>
            <a:pPr lvl="2">
              <a:buClr>
                <a:srgbClr val="94C600"/>
              </a:buClr>
            </a:pPr>
            <a:r>
              <a:rPr lang="en-US" sz="2400" dirty="0">
                <a:solidFill>
                  <a:srgbClr val="3E3D2D"/>
                </a:solidFill>
              </a:rPr>
              <a:t> </a:t>
            </a:r>
            <a:r>
              <a:rPr lang="en-US" sz="2400" dirty="0" smtClean="0">
                <a:solidFill>
                  <a:srgbClr val="3E3D2D"/>
                </a:solidFill>
              </a:rPr>
              <a:t>5 = Possession is critical to the performance of tasks</a:t>
            </a:r>
            <a:endParaRPr lang="en-US" sz="2400" dirty="0">
              <a:solidFill>
                <a:srgbClr val="3E3D2D"/>
              </a:solidFill>
            </a:endParaRPr>
          </a:p>
          <a:p>
            <a:pPr lvl="0">
              <a:buClr>
                <a:srgbClr val="94C600"/>
              </a:buClr>
            </a:pPr>
            <a:endParaRPr lang="en-US" sz="2800" dirty="0">
              <a:solidFill>
                <a:srgbClr val="3E3D2D"/>
              </a:solidFill>
            </a:endParaRPr>
          </a:p>
          <a:p>
            <a:pPr lvl="2"/>
            <a:endParaRPr lang="en-US" sz="2400" dirty="0" smtClean="0"/>
          </a:p>
        </p:txBody>
      </p:sp>
    </p:spTree>
    <p:extLst>
      <p:ext uri="{BB962C8B-B14F-4D97-AF65-F5344CB8AC3E}">
        <p14:creationId xmlns:p14="http://schemas.microsoft.com/office/powerpoint/2010/main" val="200577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024744" cy="1143000"/>
          </a:xfrm>
        </p:spPr>
        <p:txBody>
          <a:bodyPr>
            <a:noAutofit/>
          </a:bodyPr>
          <a:lstStyle/>
          <a:p>
            <a:pPr algn="ctr"/>
            <a:r>
              <a:rPr lang="en-US" sz="3600" b="1" dirty="0" smtClean="0">
                <a:solidFill>
                  <a:schemeClr val="accent1">
                    <a:lumMod val="50000"/>
                  </a:schemeClr>
                </a:solidFill>
              </a:rPr>
              <a:t>Identifying Critical </a:t>
            </a:r>
            <a:r>
              <a:rPr lang="en-US" sz="3600" b="1" dirty="0">
                <a:solidFill>
                  <a:schemeClr val="accent1">
                    <a:lumMod val="50000"/>
                  </a:schemeClr>
                </a:solidFill>
              </a:rPr>
              <a:t>T</a:t>
            </a:r>
            <a:r>
              <a:rPr lang="en-US" sz="3600" b="1" dirty="0" smtClean="0">
                <a:solidFill>
                  <a:schemeClr val="accent1">
                    <a:lumMod val="50000"/>
                  </a:schemeClr>
                </a:solidFill>
              </a:rPr>
              <a:t>asks and Knowledge </a:t>
            </a:r>
            <a:r>
              <a:rPr lang="en-US" sz="3600" b="1" dirty="0">
                <a:solidFill>
                  <a:schemeClr val="accent1">
                    <a:lumMod val="50000"/>
                  </a:schemeClr>
                </a:solidFill>
              </a:rPr>
              <a:t>C</a:t>
            </a:r>
            <a:r>
              <a:rPr lang="en-US" sz="3600" b="1" dirty="0" smtClean="0">
                <a:solidFill>
                  <a:schemeClr val="accent1">
                    <a:lumMod val="50000"/>
                  </a:schemeClr>
                </a:solidFill>
              </a:rPr>
              <a:t>oncepts</a:t>
            </a:r>
            <a:endParaRPr lang="en-US" sz="3600" b="1" dirty="0">
              <a:solidFill>
                <a:schemeClr val="accent1">
                  <a:lumMod val="50000"/>
                </a:schemeClr>
              </a:solidFill>
            </a:endParaRPr>
          </a:p>
        </p:txBody>
      </p:sp>
      <p:sp>
        <p:nvSpPr>
          <p:cNvPr id="3" name="Content Placeholder 2"/>
          <p:cNvSpPr>
            <a:spLocks noGrp="1"/>
          </p:cNvSpPr>
          <p:nvPr>
            <p:ph idx="1"/>
          </p:nvPr>
        </p:nvSpPr>
        <p:spPr>
          <a:xfrm>
            <a:off x="533400" y="1752600"/>
            <a:ext cx="8001000" cy="4800600"/>
          </a:xfrm>
        </p:spPr>
        <p:txBody>
          <a:bodyPr>
            <a:noAutofit/>
          </a:bodyPr>
          <a:lstStyle/>
          <a:p>
            <a:pPr marL="0" marR="0" indent="0" algn="ctr">
              <a:spcBef>
                <a:spcPts val="0"/>
              </a:spcBef>
              <a:spcAft>
                <a:spcPts val="0"/>
              </a:spcAft>
              <a:buNone/>
            </a:pPr>
            <a:r>
              <a:rPr lang="en-US" sz="2800" i="1" dirty="0">
                <a:solidFill>
                  <a:srgbClr val="000000"/>
                </a:solidFill>
                <a:latin typeface="Arial"/>
                <a:ea typeface="Times New Roman"/>
              </a:rPr>
              <a:t>Critical task index = mean [(</a:t>
            </a:r>
            <a:r>
              <a:rPr lang="en-US" sz="2800" i="1" dirty="0" smtClean="0">
                <a:solidFill>
                  <a:srgbClr val="000000"/>
                </a:solidFill>
                <a:latin typeface="Arial"/>
                <a:ea typeface="Times New Roman"/>
              </a:rPr>
              <a:t>Fi</a:t>
            </a:r>
            <a:r>
              <a:rPr lang="en-US" sz="2800" i="1" dirty="0">
                <a:solidFill>
                  <a:srgbClr val="000000"/>
                </a:solidFill>
                <a:latin typeface="Arial"/>
                <a:ea typeface="Times New Roman"/>
              </a:rPr>
              <a:t>) X (</a:t>
            </a:r>
            <a:r>
              <a:rPr lang="en-US" sz="2800" i="1" dirty="0" smtClean="0">
                <a:solidFill>
                  <a:srgbClr val="000000"/>
                </a:solidFill>
                <a:latin typeface="Arial"/>
                <a:ea typeface="Times New Roman"/>
              </a:rPr>
              <a:t>Ii)]</a:t>
            </a:r>
          </a:p>
          <a:p>
            <a:pPr marL="0" marR="0" indent="0" algn="ctr">
              <a:spcBef>
                <a:spcPts val="0"/>
              </a:spcBef>
              <a:spcAft>
                <a:spcPts val="0"/>
              </a:spcAft>
              <a:buNone/>
            </a:pPr>
            <a:r>
              <a:rPr lang="en-US" sz="2800" i="1" dirty="0" smtClean="0">
                <a:solidFill>
                  <a:srgbClr val="000000"/>
                </a:solidFill>
                <a:latin typeface="Arial"/>
                <a:ea typeface="Times New Roman"/>
              </a:rPr>
              <a:t>Critical Knowledge index = mean (</a:t>
            </a:r>
            <a:r>
              <a:rPr lang="en-US" sz="2800" i="1" dirty="0" err="1" smtClean="0">
                <a:solidFill>
                  <a:srgbClr val="000000"/>
                </a:solidFill>
                <a:latin typeface="Arial"/>
                <a:ea typeface="Times New Roman"/>
              </a:rPr>
              <a:t>Kimp</a:t>
            </a:r>
            <a:r>
              <a:rPr lang="en-US" sz="2800" i="1" dirty="0" smtClean="0">
                <a:solidFill>
                  <a:srgbClr val="000000"/>
                </a:solidFill>
                <a:latin typeface="Arial"/>
                <a:ea typeface="Times New Roman"/>
              </a:rPr>
              <a:t>)</a:t>
            </a:r>
            <a:endParaRPr lang="en-US" sz="2800" dirty="0">
              <a:solidFill>
                <a:srgbClr val="000000"/>
              </a:solidFill>
              <a:latin typeface="Times New Roman"/>
              <a:ea typeface="Times New Roman"/>
            </a:endParaRPr>
          </a:p>
          <a:p>
            <a:r>
              <a:rPr lang="en-US" sz="2800" dirty="0" smtClean="0"/>
              <a:t>Consider range of critical values </a:t>
            </a:r>
          </a:p>
          <a:p>
            <a:r>
              <a:rPr lang="en-US" sz="2800" dirty="0"/>
              <a:t>E</a:t>
            </a:r>
            <a:r>
              <a:rPr lang="en-US" sz="2800" dirty="0" smtClean="0"/>
              <a:t>valuate </a:t>
            </a:r>
            <a:r>
              <a:rPr lang="en-US" sz="2800" dirty="0"/>
              <a:t>the ratings for each </a:t>
            </a:r>
            <a:r>
              <a:rPr lang="en-US" sz="2800" dirty="0" smtClean="0"/>
              <a:t>task or knowledge statement </a:t>
            </a:r>
            <a:endParaRPr lang="en-US" sz="2800" dirty="0"/>
          </a:p>
          <a:p>
            <a:r>
              <a:rPr lang="en-US" sz="2800" dirty="0"/>
              <a:t>Set a “cutoff” point</a:t>
            </a:r>
          </a:p>
          <a:p>
            <a:r>
              <a:rPr lang="en-US" sz="2800" dirty="0"/>
              <a:t>Evaluate outcome</a:t>
            </a:r>
          </a:p>
          <a:p>
            <a:r>
              <a:rPr lang="en-US" sz="2800" dirty="0"/>
              <a:t>Refine the “cutoff” point</a:t>
            </a:r>
          </a:p>
          <a:p>
            <a:r>
              <a:rPr lang="en-US" sz="2800" dirty="0"/>
              <a:t>Evaluate the outcome</a:t>
            </a:r>
          </a:p>
        </p:txBody>
      </p:sp>
    </p:spTree>
    <p:extLst>
      <p:ext uri="{BB962C8B-B14F-4D97-AF65-F5344CB8AC3E}">
        <p14:creationId xmlns:p14="http://schemas.microsoft.com/office/powerpoint/2010/main" val="5972893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024744" cy="762000"/>
          </a:xfrm>
        </p:spPr>
        <p:txBody>
          <a:bodyPr>
            <a:normAutofit/>
          </a:bodyPr>
          <a:lstStyle/>
          <a:p>
            <a:r>
              <a:rPr lang="en-US" sz="3600" b="1" dirty="0" smtClean="0">
                <a:solidFill>
                  <a:schemeClr val="accent1">
                    <a:lumMod val="50000"/>
                  </a:schemeClr>
                </a:solidFill>
              </a:rPr>
              <a:t>Task - Knowledge Linkage </a:t>
            </a:r>
            <a:endParaRPr lang="en-US" sz="3600" b="1" dirty="0">
              <a:solidFill>
                <a:schemeClr val="accent1">
                  <a:lumMod val="50000"/>
                </a:schemeClr>
              </a:solidFill>
            </a:endParaRPr>
          </a:p>
        </p:txBody>
      </p:sp>
      <p:sp>
        <p:nvSpPr>
          <p:cNvPr id="3" name="Content Placeholder 2"/>
          <p:cNvSpPr>
            <a:spLocks noGrp="1"/>
          </p:cNvSpPr>
          <p:nvPr>
            <p:ph idx="1"/>
          </p:nvPr>
        </p:nvSpPr>
        <p:spPr>
          <a:xfrm>
            <a:off x="685800" y="1676400"/>
            <a:ext cx="7135009" cy="4000948"/>
          </a:xfrm>
        </p:spPr>
        <p:txBody>
          <a:bodyPr>
            <a:normAutofit/>
          </a:bodyPr>
          <a:lstStyle/>
          <a:p>
            <a:r>
              <a:rPr lang="en-US" sz="2800" dirty="0" smtClean="0"/>
              <a:t>SMEs linked specific knowledge statements to Task statements as the foundation of the exam content outline</a:t>
            </a:r>
            <a:endParaRPr lang="en-US" sz="2800" dirty="0"/>
          </a:p>
        </p:txBody>
      </p:sp>
    </p:spTree>
    <p:extLst>
      <p:ext uri="{BB962C8B-B14F-4D97-AF65-F5344CB8AC3E}">
        <p14:creationId xmlns:p14="http://schemas.microsoft.com/office/powerpoint/2010/main" val="29837687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0"/>
            <a:ext cx="6872344" cy="457200"/>
          </a:xfrm>
        </p:spPr>
        <p:txBody>
          <a:bodyPr>
            <a:noAutofit/>
          </a:bodyPr>
          <a:lstStyle/>
          <a:p>
            <a:r>
              <a:rPr lang="en-US" sz="3600" b="1" dirty="0" smtClean="0">
                <a:solidFill>
                  <a:schemeClr val="accent1">
                    <a:lumMod val="50000"/>
                  </a:schemeClr>
                </a:solidFill>
              </a:rPr>
              <a:t>Content Outline Domains and Weights</a:t>
            </a:r>
            <a:endParaRPr lang="en-US" sz="3600" b="1" dirty="0">
              <a:solidFill>
                <a:schemeClr val="accent1">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0957311"/>
              </p:ext>
            </p:extLst>
          </p:nvPr>
        </p:nvGraphicFramePr>
        <p:xfrm>
          <a:off x="533400" y="1981200"/>
          <a:ext cx="8077200" cy="4419600"/>
        </p:xfrm>
        <a:graphic>
          <a:graphicData uri="http://schemas.openxmlformats.org/drawingml/2006/table">
            <a:tbl>
              <a:tblPr>
                <a:tableStyleId>{775DCB02-9BB8-47FD-8907-85C794F793BA}</a:tableStyleId>
              </a:tblPr>
              <a:tblGrid>
                <a:gridCol w="6589294"/>
                <a:gridCol w="1487906"/>
              </a:tblGrid>
              <a:tr h="579977">
                <a:tc>
                  <a:txBody>
                    <a:bodyPr/>
                    <a:lstStyle/>
                    <a:p>
                      <a:pPr marL="0" marR="0" algn="ctr">
                        <a:spcBef>
                          <a:spcPts val="0"/>
                        </a:spcBef>
                        <a:spcAft>
                          <a:spcPts val="0"/>
                        </a:spcAft>
                      </a:pPr>
                      <a:r>
                        <a:rPr lang="en-US" sz="2400" b="1" kern="1200" dirty="0" smtClean="0">
                          <a:solidFill>
                            <a:schemeClr val="accent1">
                              <a:lumMod val="50000"/>
                            </a:schemeClr>
                          </a:solidFill>
                          <a:effectLst/>
                          <a:latin typeface="Arial"/>
                          <a:ea typeface="Times New Roman"/>
                          <a:cs typeface="+mn-cs"/>
                        </a:rPr>
                        <a:t>Content Domain </a:t>
                      </a:r>
                      <a:endParaRPr lang="en-US" sz="2400" b="1" kern="1200" dirty="0">
                        <a:solidFill>
                          <a:schemeClr val="accent1">
                            <a:lumMod val="50000"/>
                          </a:schemeClr>
                        </a:solidFill>
                        <a:effectLst/>
                        <a:latin typeface="Arial"/>
                        <a:ea typeface="Times New Roman"/>
                        <a:cs typeface="+mn-cs"/>
                      </a:endParaRPr>
                    </a:p>
                  </a:txBody>
                  <a:tcPr marL="66442" marR="66442" marT="0" marB="0"/>
                </a:tc>
                <a:tc>
                  <a:txBody>
                    <a:bodyPr/>
                    <a:lstStyle/>
                    <a:p>
                      <a:pPr marL="0" marR="0" algn="ctr">
                        <a:spcBef>
                          <a:spcPts val="0"/>
                        </a:spcBef>
                        <a:spcAft>
                          <a:spcPts val="0"/>
                        </a:spcAft>
                      </a:pPr>
                      <a:r>
                        <a:rPr lang="en-US" sz="2400" b="1" kern="1200" dirty="0" smtClean="0">
                          <a:solidFill>
                            <a:schemeClr val="accent1">
                              <a:lumMod val="50000"/>
                            </a:schemeClr>
                          </a:solidFill>
                          <a:effectLst/>
                          <a:latin typeface="Arial"/>
                          <a:ea typeface="Times New Roman"/>
                          <a:cs typeface="+mn-cs"/>
                        </a:rPr>
                        <a:t>Weight </a:t>
                      </a:r>
                      <a:endParaRPr lang="en-US" sz="2400" b="1" kern="1200" dirty="0">
                        <a:solidFill>
                          <a:schemeClr val="accent1">
                            <a:lumMod val="50000"/>
                          </a:schemeClr>
                        </a:solidFill>
                        <a:effectLst/>
                        <a:latin typeface="Arial"/>
                        <a:ea typeface="Times New Roman"/>
                        <a:cs typeface="+mn-cs"/>
                      </a:endParaRPr>
                    </a:p>
                  </a:txBody>
                  <a:tcPr marL="66442" marR="66442" marT="0" marB="0"/>
                </a:tc>
              </a:tr>
              <a:tr h="983208">
                <a:tc>
                  <a:txBody>
                    <a:bodyPr/>
                    <a:lstStyle/>
                    <a:p>
                      <a:pPr marL="0" marR="0">
                        <a:spcBef>
                          <a:spcPts val="0"/>
                        </a:spcBef>
                        <a:spcAft>
                          <a:spcPts val="0"/>
                        </a:spcAft>
                      </a:pPr>
                      <a:r>
                        <a:rPr lang="en-US" sz="2400" dirty="0">
                          <a:effectLst/>
                        </a:rPr>
                        <a:t>I.    </a:t>
                      </a:r>
                      <a:r>
                        <a:rPr lang="en-US" sz="2400" kern="1200" dirty="0">
                          <a:solidFill>
                            <a:schemeClr val="dk1"/>
                          </a:solidFill>
                          <a:effectLst/>
                          <a:latin typeface="+mn-lt"/>
                          <a:ea typeface="+mn-ea"/>
                          <a:cs typeface="+mn-cs"/>
                        </a:rPr>
                        <a:t>Patient</a:t>
                      </a:r>
                      <a:r>
                        <a:rPr lang="en-US" sz="2400" dirty="0">
                          <a:effectLst/>
                        </a:rPr>
                        <a:t> Assessment </a:t>
                      </a:r>
                      <a:endParaRPr lang="en-US" sz="2400" dirty="0">
                        <a:solidFill>
                          <a:srgbClr val="000000"/>
                        </a:solidFill>
                        <a:effectLst/>
                        <a:latin typeface="Times New Roman"/>
                        <a:ea typeface="Times New Roman"/>
                      </a:endParaRPr>
                    </a:p>
                  </a:txBody>
                  <a:tcPr marL="66442" marR="66442" marT="0" marB="0" anchor="ctr"/>
                </a:tc>
                <a:tc>
                  <a:txBody>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lang="en-US" sz="2400" kern="1200" noProof="0" dirty="0" smtClean="0">
                          <a:solidFill>
                            <a:schemeClr val="dk1"/>
                          </a:solidFill>
                          <a:effectLst/>
                          <a:latin typeface="+mn-lt"/>
                          <a:ea typeface="+mn-ea"/>
                          <a:cs typeface="+mn-cs"/>
                        </a:rPr>
                        <a:t>31%</a:t>
                      </a:r>
                    </a:p>
                    <a:p>
                      <a:pPr marL="457200" marR="0" lvl="1" algn="just">
                        <a:spcBef>
                          <a:spcPts val="0"/>
                        </a:spcBef>
                        <a:spcAft>
                          <a:spcPts val="0"/>
                        </a:spcAft>
                      </a:pPr>
                      <a:endParaRPr lang="en-US" sz="2400" dirty="0">
                        <a:solidFill>
                          <a:srgbClr val="000000"/>
                        </a:solidFill>
                        <a:effectLst/>
                        <a:latin typeface="Times New Roman"/>
                        <a:ea typeface="Times New Roman"/>
                      </a:endParaRPr>
                    </a:p>
                  </a:txBody>
                  <a:tcPr marL="66442" marR="66442" marT="0" marB="0" anchor="ctr"/>
                </a:tc>
              </a:tr>
              <a:tr h="668101">
                <a:tc>
                  <a:txBody>
                    <a:bodyPr/>
                    <a:lstStyle/>
                    <a:p>
                      <a:pPr marL="255905" marR="0" indent="-285750">
                        <a:spcBef>
                          <a:spcPts val="0"/>
                        </a:spcBef>
                        <a:spcAft>
                          <a:spcPts val="0"/>
                        </a:spcAft>
                        <a:tabLst>
                          <a:tab pos="255905" algn="l"/>
                          <a:tab pos="313055" algn="l"/>
                        </a:tabLst>
                      </a:pPr>
                      <a:r>
                        <a:rPr lang="en-US" sz="2400" dirty="0">
                          <a:effectLst/>
                        </a:rPr>
                        <a:t>II.   Developing a Diagnostic   Impression</a:t>
                      </a:r>
                      <a:endParaRPr lang="en-US" sz="2400" dirty="0">
                        <a:solidFill>
                          <a:srgbClr val="000000"/>
                        </a:solidFill>
                        <a:effectLst/>
                        <a:latin typeface="Times New Roman"/>
                        <a:ea typeface="Times New Roman"/>
                      </a:endParaRPr>
                    </a:p>
                  </a:txBody>
                  <a:tcPr marL="66442" marR="66442" marT="0" marB="0"/>
                </a:tc>
                <a:tc>
                  <a:txBody>
                    <a:bodyPr/>
                    <a:lstStyle/>
                    <a:p>
                      <a:pPr marL="713105" marR="0" lvl="1" indent="-285750" algn="just">
                        <a:spcBef>
                          <a:spcPts val="0"/>
                        </a:spcBef>
                        <a:spcAft>
                          <a:spcPts val="0"/>
                        </a:spcAft>
                        <a:tabLst>
                          <a:tab pos="255905" algn="l"/>
                          <a:tab pos="313055" algn="l"/>
                        </a:tabLst>
                      </a:pPr>
                      <a:r>
                        <a:rPr lang="en-US" sz="2400" kern="1200" dirty="0" smtClean="0">
                          <a:solidFill>
                            <a:schemeClr val="dk1"/>
                          </a:solidFill>
                          <a:effectLst/>
                          <a:latin typeface="+mn-lt"/>
                          <a:ea typeface="+mn-ea"/>
                          <a:cs typeface="+mn-cs"/>
                        </a:rPr>
                        <a:t>10.5%</a:t>
                      </a:r>
                      <a:endParaRPr lang="en-US" sz="2400" kern="1200" dirty="0">
                        <a:solidFill>
                          <a:schemeClr val="dk1"/>
                        </a:solidFill>
                        <a:effectLst/>
                        <a:latin typeface="+mn-lt"/>
                        <a:ea typeface="+mn-ea"/>
                        <a:cs typeface="+mn-cs"/>
                      </a:endParaRPr>
                    </a:p>
                  </a:txBody>
                  <a:tcPr marL="66442" marR="66442" marT="0" marB="0" anchor="ctr"/>
                </a:tc>
              </a:tr>
              <a:tr h="668101">
                <a:tc>
                  <a:txBody>
                    <a:bodyPr/>
                    <a:lstStyle/>
                    <a:p>
                      <a:pPr marL="255905" marR="0" indent="-285750">
                        <a:spcBef>
                          <a:spcPts val="0"/>
                        </a:spcBef>
                        <a:spcAft>
                          <a:spcPts val="0"/>
                        </a:spcAft>
                      </a:pPr>
                      <a:r>
                        <a:rPr lang="en-US" sz="2400" dirty="0">
                          <a:effectLst/>
                        </a:rPr>
                        <a:t>III.  Providing Acupuncture Treatment</a:t>
                      </a:r>
                      <a:endParaRPr lang="en-US" sz="2400" dirty="0">
                        <a:solidFill>
                          <a:srgbClr val="000000"/>
                        </a:solidFill>
                        <a:effectLst/>
                        <a:latin typeface="Times New Roman"/>
                        <a:ea typeface="Times New Roman"/>
                      </a:endParaRPr>
                    </a:p>
                  </a:txBody>
                  <a:tcPr marL="66442" marR="66442" marT="0" marB="0"/>
                </a:tc>
                <a:tc>
                  <a:txBody>
                    <a:bodyPr/>
                    <a:lstStyle/>
                    <a:p>
                      <a:pPr marL="713105" marR="0" lvl="1" indent="-285750" algn="just">
                        <a:spcBef>
                          <a:spcPts val="0"/>
                        </a:spcBef>
                        <a:spcAft>
                          <a:spcPts val="0"/>
                        </a:spcAft>
                      </a:pPr>
                      <a:r>
                        <a:rPr lang="en-US" sz="2400" kern="1200" dirty="0" smtClean="0">
                          <a:solidFill>
                            <a:schemeClr val="dk1"/>
                          </a:solidFill>
                          <a:effectLst/>
                          <a:latin typeface="+mn-lt"/>
                          <a:ea typeface="+mn-ea"/>
                          <a:cs typeface="+mn-cs"/>
                        </a:rPr>
                        <a:t>35%</a:t>
                      </a:r>
                      <a:endParaRPr lang="en-US" sz="2400" kern="1200" dirty="0">
                        <a:solidFill>
                          <a:schemeClr val="dk1"/>
                        </a:solidFill>
                        <a:effectLst/>
                        <a:latin typeface="+mn-lt"/>
                        <a:ea typeface="+mn-ea"/>
                        <a:cs typeface="+mn-cs"/>
                      </a:endParaRPr>
                    </a:p>
                  </a:txBody>
                  <a:tcPr marL="66442" marR="66442" marT="0" marB="0" anchor="ctr"/>
                </a:tc>
              </a:tr>
              <a:tr h="668101">
                <a:tc>
                  <a:txBody>
                    <a:bodyPr/>
                    <a:lstStyle/>
                    <a:p>
                      <a:pPr marL="0" marR="0" indent="-29845">
                        <a:spcBef>
                          <a:spcPts val="0"/>
                        </a:spcBef>
                        <a:spcAft>
                          <a:spcPts val="0"/>
                        </a:spcAft>
                      </a:pPr>
                      <a:r>
                        <a:rPr lang="en-US" sz="2400" dirty="0">
                          <a:effectLst/>
                        </a:rPr>
                        <a:t>IV.  Herbal Therapy</a:t>
                      </a:r>
                      <a:endParaRPr lang="en-US" sz="2400" dirty="0">
                        <a:solidFill>
                          <a:srgbClr val="000000"/>
                        </a:solidFill>
                        <a:effectLst/>
                        <a:latin typeface="Times New Roman"/>
                        <a:ea typeface="Times New Roman"/>
                      </a:endParaRPr>
                    </a:p>
                  </a:txBody>
                  <a:tcPr marL="66442" marR="66442" marT="0" marB="0"/>
                </a:tc>
                <a:tc>
                  <a:txBody>
                    <a:bodyPr/>
                    <a:lstStyle/>
                    <a:p>
                      <a:pPr marL="713105" marR="0" lvl="1" indent="-285750" algn="just" defTabSz="914400" rtl="0" eaLnBrk="1" latinLnBrk="0" hangingPunct="1">
                        <a:spcBef>
                          <a:spcPts val="0"/>
                        </a:spcBef>
                        <a:spcAft>
                          <a:spcPts val="0"/>
                        </a:spcAft>
                      </a:pPr>
                      <a:r>
                        <a:rPr lang="en-US" sz="2400" kern="1200" dirty="0" smtClean="0">
                          <a:solidFill>
                            <a:schemeClr val="dk1"/>
                          </a:solidFill>
                          <a:effectLst/>
                          <a:latin typeface="+mn-lt"/>
                          <a:ea typeface="+mn-ea"/>
                          <a:cs typeface="+mn-cs"/>
                        </a:rPr>
                        <a:t>10.5%</a:t>
                      </a:r>
                      <a:endParaRPr lang="en-US" sz="2400" kern="1200" dirty="0">
                        <a:solidFill>
                          <a:schemeClr val="dk1"/>
                        </a:solidFill>
                        <a:effectLst/>
                        <a:latin typeface="+mn-lt"/>
                        <a:ea typeface="+mn-ea"/>
                        <a:cs typeface="+mn-cs"/>
                      </a:endParaRPr>
                    </a:p>
                  </a:txBody>
                  <a:tcPr marL="66442" marR="66442" marT="0" marB="0" anchor="ctr"/>
                </a:tc>
              </a:tr>
              <a:tr h="852112">
                <a:tc>
                  <a:txBody>
                    <a:bodyPr/>
                    <a:lstStyle/>
                    <a:p>
                      <a:pPr marL="255905" marR="0" indent="-285750">
                        <a:spcBef>
                          <a:spcPts val="0"/>
                        </a:spcBef>
                        <a:spcAft>
                          <a:spcPts val="0"/>
                        </a:spcAft>
                      </a:pPr>
                      <a:r>
                        <a:rPr lang="en-US" sz="2400" dirty="0">
                          <a:effectLst/>
                        </a:rPr>
                        <a:t>V.   Regulations for Public Health and Safety</a:t>
                      </a:r>
                      <a:endParaRPr lang="en-US" sz="2400" dirty="0">
                        <a:solidFill>
                          <a:srgbClr val="000000"/>
                        </a:solidFill>
                        <a:effectLst/>
                        <a:latin typeface="Times New Roman"/>
                        <a:ea typeface="Times New Roman"/>
                      </a:endParaRPr>
                    </a:p>
                  </a:txBody>
                  <a:tcPr marL="66442" marR="66442" marT="0" marB="0"/>
                </a:tc>
                <a:tc>
                  <a:txBody>
                    <a:bodyPr/>
                    <a:lstStyle/>
                    <a:p>
                      <a:pPr marL="713105" marR="0" lvl="1" indent="-285750" algn="just" defTabSz="914400" rtl="0" eaLnBrk="1" latinLnBrk="0" hangingPunct="1">
                        <a:spcBef>
                          <a:spcPts val="0"/>
                        </a:spcBef>
                        <a:spcAft>
                          <a:spcPts val="0"/>
                        </a:spcAft>
                      </a:pPr>
                      <a:r>
                        <a:rPr lang="en-US" sz="2400" kern="1200" dirty="0" smtClean="0">
                          <a:solidFill>
                            <a:schemeClr val="dk1"/>
                          </a:solidFill>
                          <a:effectLst/>
                          <a:latin typeface="+mn-lt"/>
                          <a:ea typeface="+mn-ea"/>
                          <a:cs typeface="+mn-cs"/>
                        </a:rPr>
                        <a:t>13%</a:t>
                      </a:r>
                      <a:endParaRPr lang="en-US" sz="2400" kern="1200" dirty="0">
                        <a:solidFill>
                          <a:schemeClr val="dk1"/>
                        </a:solidFill>
                        <a:effectLst/>
                        <a:latin typeface="+mn-lt"/>
                        <a:ea typeface="+mn-ea"/>
                        <a:cs typeface="+mn-cs"/>
                      </a:endParaRPr>
                    </a:p>
                  </a:txBody>
                  <a:tcPr marL="66442" marR="66442" marT="0" marB="0" anchor="ctr"/>
                </a:tc>
              </a:tr>
            </a:tbl>
          </a:graphicData>
        </a:graphic>
      </p:graphicFrame>
    </p:spTree>
    <p:extLst>
      <p:ext uri="{BB962C8B-B14F-4D97-AF65-F5344CB8AC3E}">
        <p14:creationId xmlns:p14="http://schemas.microsoft.com/office/powerpoint/2010/main" val="10441578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7772400" cy="533400"/>
          </a:xfrm>
        </p:spPr>
        <p:txBody>
          <a:bodyPr>
            <a:normAutofit fontScale="90000"/>
          </a:bodyPr>
          <a:lstStyle/>
          <a:p>
            <a:pPr marL="457200" marR="0">
              <a:lnSpc>
                <a:spcPct val="115000"/>
              </a:lnSpc>
              <a:spcBef>
                <a:spcPts val="0"/>
              </a:spcBef>
              <a:spcAft>
                <a:spcPts val="1000"/>
              </a:spcAft>
            </a:pPr>
            <a:r>
              <a:rPr lang="en-US" sz="3200" dirty="0">
                <a:latin typeface="Calibri"/>
                <a:ea typeface="Calibri"/>
                <a:cs typeface="Times New Roman"/>
              </a:rPr>
              <a:t/>
            </a:r>
            <a:br>
              <a:rPr lang="en-US" sz="3200" dirty="0">
                <a:latin typeface="Calibri"/>
                <a:ea typeface="Calibri"/>
                <a:cs typeface="Times New Roman"/>
              </a:rPr>
            </a:br>
            <a:r>
              <a:rPr lang="en-US" b="1" dirty="0" smtClean="0">
                <a:solidFill>
                  <a:schemeClr val="accent1">
                    <a:lumMod val="50000"/>
                  </a:schemeClr>
                </a:solidFill>
              </a:rPr>
              <a:t>Content Outline Descriptions</a:t>
            </a:r>
            <a:endParaRPr lang="en-US" b="1" dirty="0">
              <a:solidFill>
                <a:schemeClr val="accent1">
                  <a:lumMod val="50000"/>
                </a:schemeClr>
              </a:solidFill>
            </a:endParaRPr>
          </a:p>
        </p:txBody>
      </p:sp>
      <p:sp>
        <p:nvSpPr>
          <p:cNvPr id="3" name="Content Placeholder 2"/>
          <p:cNvSpPr>
            <a:spLocks noGrp="1"/>
          </p:cNvSpPr>
          <p:nvPr>
            <p:ph idx="1"/>
          </p:nvPr>
        </p:nvSpPr>
        <p:spPr>
          <a:xfrm>
            <a:off x="381000" y="1524000"/>
            <a:ext cx="8458200" cy="5638800"/>
          </a:xfrm>
        </p:spPr>
        <p:txBody>
          <a:bodyPr>
            <a:normAutofit/>
          </a:bodyPr>
          <a:lstStyle/>
          <a:p>
            <a:pPr marL="68580" indent="0" algn="ctr">
              <a:buNone/>
            </a:pPr>
            <a:r>
              <a:rPr lang="en-US" sz="2800" b="1" u="sng" dirty="0" smtClean="0">
                <a:latin typeface="Arial"/>
                <a:ea typeface="Times New Roman"/>
              </a:rPr>
              <a:t>Patient Assessment</a:t>
            </a:r>
            <a:r>
              <a:rPr lang="en-US" sz="2800" b="1" dirty="0" smtClean="0">
                <a:latin typeface="Arial"/>
                <a:ea typeface="Times New Roman"/>
              </a:rPr>
              <a:t> (31%) </a:t>
            </a:r>
            <a:endParaRPr lang="en-US" sz="2800" dirty="0" smtClean="0">
              <a:latin typeface="Arial"/>
              <a:ea typeface="Times New Roman"/>
            </a:endParaRPr>
          </a:p>
          <a:p>
            <a:pPr marL="68580" indent="0" algn="ctr">
              <a:buNone/>
            </a:pPr>
            <a:endParaRPr lang="en-US" dirty="0" smtClean="0">
              <a:latin typeface="Arial"/>
              <a:ea typeface="Times New Roman"/>
            </a:endParaRPr>
          </a:p>
          <a:p>
            <a:pPr marL="68580" indent="0">
              <a:buNone/>
            </a:pPr>
            <a:r>
              <a:rPr lang="en-US" sz="2800" dirty="0" smtClean="0">
                <a:latin typeface="Arial"/>
                <a:ea typeface="Times New Roman"/>
              </a:rPr>
              <a:t>The </a:t>
            </a:r>
            <a:r>
              <a:rPr lang="en-US" sz="2800" dirty="0">
                <a:latin typeface="Arial"/>
                <a:ea typeface="Times New Roman"/>
              </a:rPr>
              <a:t>practitioner obtains patient’s history and performs a physical examination to evaluate presenting complaint and interrelationship among symptoms. The practitioner assesses patient’s use of herbs, supplements, and Western medications to determine impact on patient’s condition.  The practitioner uses patient’s diagnostic test results to augment Oriental Medicine assessment </a:t>
            </a:r>
            <a:r>
              <a:rPr lang="en-US" sz="2800" dirty="0" smtClean="0">
                <a:latin typeface="Arial"/>
                <a:ea typeface="Times New Roman"/>
              </a:rPr>
              <a:t>methods.</a:t>
            </a:r>
          </a:p>
          <a:p>
            <a:pPr lvl="2"/>
            <a:endParaRPr lang="en-US" dirty="0" smtClean="0">
              <a:latin typeface="Arial"/>
              <a:ea typeface="Times New Roman"/>
            </a:endParaRPr>
          </a:p>
          <a:p>
            <a:endParaRPr lang="en-US" dirty="0">
              <a:latin typeface="Arial"/>
            </a:endParaRPr>
          </a:p>
          <a:p>
            <a:endParaRPr lang="en-US" dirty="0"/>
          </a:p>
        </p:txBody>
      </p:sp>
    </p:spTree>
    <p:extLst>
      <p:ext uri="{BB962C8B-B14F-4D97-AF65-F5344CB8AC3E}">
        <p14:creationId xmlns:p14="http://schemas.microsoft.com/office/powerpoint/2010/main" val="25961029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533400"/>
          </a:xfrm>
        </p:spPr>
        <p:txBody>
          <a:bodyPr>
            <a:noAutofit/>
          </a:bodyPr>
          <a:lstStyle/>
          <a:p>
            <a:r>
              <a:rPr lang="en-US" sz="3600" b="1" dirty="0" smtClean="0">
                <a:solidFill>
                  <a:schemeClr val="accent1">
                    <a:lumMod val="50000"/>
                  </a:schemeClr>
                </a:solidFill>
              </a:rPr>
              <a:t>Content Outline Descriptions</a:t>
            </a:r>
            <a:endParaRPr lang="en-US" sz="3600" b="1" dirty="0">
              <a:solidFill>
                <a:schemeClr val="accent1">
                  <a:lumMod val="50000"/>
                </a:schemeClr>
              </a:solidFill>
            </a:endParaRPr>
          </a:p>
        </p:txBody>
      </p:sp>
      <p:sp>
        <p:nvSpPr>
          <p:cNvPr id="3" name="Content Placeholder 2"/>
          <p:cNvSpPr>
            <a:spLocks noGrp="1"/>
          </p:cNvSpPr>
          <p:nvPr>
            <p:ph idx="1"/>
          </p:nvPr>
        </p:nvSpPr>
        <p:spPr>
          <a:xfrm>
            <a:off x="228600" y="1317171"/>
            <a:ext cx="8305800" cy="5562600"/>
          </a:xfrm>
        </p:spPr>
        <p:txBody>
          <a:bodyPr>
            <a:normAutofit/>
          </a:bodyPr>
          <a:lstStyle/>
          <a:p>
            <a:pPr marL="480060" lvl="1" indent="0" algn="ctr">
              <a:lnSpc>
                <a:spcPct val="115000"/>
              </a:lnSpc>
              <a:spcBef>
                <a:spcPts val="0"/>
              </a:spcBef>
              <a:spcAft>
                <a:spcPts val="1000"/>
              </a:spcAft>
              <a:buNone/>
            </a:pPr>
            <a:r>
              <a:rPr lang="en-US" sz="2800" b="1" dirty="0" smtClean="0">
                <a:latin typeface="Calibri"/>
                <a:ea typeface="Calibri"/>
                <a:cs typeface="Times New Roman"/>
              </a:rPr>
              <a:t>Patient Assessment -  Sub Content areas</a:t>
            </a:r>
          </a:p>
          <a:p>
            <a:pPr marL="754380" lvl="1">
              <a:lnSpc>
                <a:spcPct val="115000"/>
              </a:lnSpc>
              <a:spcBef>
                <a:spcPts val="0"/>
              </a:spcBef>
              <a:spcAft>
                <a:spcPts val="1000"/>
              </a:spcAft>
            </a:pPr>
            <a:r>
              <a:rPr lang="en-US" dirty="0" smtClean="0">
                <a:latin typeface="Calibri"/>
                <a:ea typeface="Calibri"/>
                <a:cs typeface="Times New Roman"/>
              </a:rPr>
              <a:t>A</a:t>
            </a:r>
            <a:r>
              <a:rPr lang="en-US" dirty="0">
                <a:latin typeface="Calibri"/>
                <a:ea typeface="Calibri"/>
                <a:cs typeface="Times New Roman"/>
              </a:rPr>
              <a:t>. </a:t>
            </a:r>
            <a:r>
              <a:rPr lang="en-US" b="1" u="sng" dirty="0">
                <a:latin typeface="Calibri"/>
                <a:ea typeface="Calibri"/>
                <a:cs typeface="Times New Roman"/>
              </a:rPr>
              <a:t>Obtain Patient’s History</a:t>
            </a:r>
            <a:r>
              <a:rPr lang="en-US" b="1" dirty="0">
                <a:latin typeface="Calibri"/>
                <a:ea typeface="Calibri"/>
                <a:cs typeface="Times New Roman"/>
              </a:rPr>
              <a:t> (16.5%) </a:t>
            </a:r>
            <a:r>
              <a:rPr lang="en-US" dirty="0">
                <a:latin typeface="Calibri"/>
                <a:ea typeface="Calibri"/>
                <a:cs typeface="Times New Roman"/>
              </a:rPr>
              <a:t>– Assess patient’s presenting complaints by gathering patient health and treatment </a:t>
            </a:r>
            <a:r>
              <a:rPr lang="en-US" dirty="0" smtClean="0">
                <a:latin typeface="Calibri"/>
                <a:ea typeface="Calibri"/>
                <a:cs typeface="Times New Roman"/>
              </a:rPr>
              <a:t>history.</a:t>
            </a:r>
          </a:p>
          <a:p>
            <a:pPr marL="754380" lvl="1">
              <a:lnSpc>
                <a:spcPct val="115000"/>
              </a:lnSpc>
              <a:spcBef>
                <a:spcPts val="0"/>
              </a:spcBef>
              <a:spcAft>
                <a:spcPts val="1000"/>
              </a:spcAft>
            </a:pPr>
            <a:r>
              <a:rPr lang="en-US" dirty="0" smtClean="0">
                <a:latin typeface="Calibri"/>
                <a:ea typeface="Calibri"/>
                <a:cs typeface="Times New Roman"/>
              </a:rPr>
              <a:t>B</a:t>
            </a:r>
            <a:r>
              <a:rPr lang="en-US" dirty="0">
                <a:latin typeface="Calibri"/>
                <a:ea typeface="Calibri"/>
                <a:cs typeface="Times New Roman"/>
              </a:rPr>
              <a:t>. </a:t>
            </a:r>
            <a:r>
              <a:rPr lang="en-US" b="1" u="sng" dirty="0">
                <a:latin typeface="Calibri"/>
                <a:ea typeface="Calibri"/>
                <a:cs typeface="Times New Roman"/>
              </a:rPr>
              <a:t>Perform Physical Examination</a:t>
            </a:r>
            <a:r>
              <a:rPr lang="en-US" b="1" dirty="0">
                <a:latin typeface="Calibri"/>
                <a:ea typeface="Calibri"/>
                <a:cs typeface="Times New Roman"/>
              </a:rPr>
              <a:t> (12%) </a:t>
            </a:r>
            <a:r>
              <a:rPr lang="en-US" dirty="0" smtClean="0">
                <a:latin typeface="Calibri"/>
                <a:ea typeface="Calibri"/>
                <a:cs typeface="Times New Roman"/>
              </a:rPr>
              <a:t>–  </a:t>
            </a:r>
            <a:r>
              <a:rPr lang="en-US" dirty="0">
                <a:latin typeface="Calibri"/>
                <a:ea typeface="Calibri"/>
                <a:cs typeface="Times New Roman"/>
              </a:rPr>
              <a:t>Assess patient’s condition using Western and Oriental Medicine examination </a:t>
            </a:r>
            <a:r>
              <a:rPr lang="en-US" dirty="0" smtClean="0">
                <a:latin typeface="Calibri"/>
                <a:ea typeface="Calibri"/>
                <a:cs typeface="Times New Roman"/>
              </a:rPr>
              <a:t>techniques.</a:t>
            </a:r>
          </a:p>
          <a:p>
            <a:pPr marL="754380" lvl="1">
              <a:lnSpc>
                <a:spcPct val="115000"/>
              </a:lnSpc>
              <a:spcBef>
                <a:spcPts val="0"/>
              </a:spcBef>
              <a:spcAft>
                <a:spcPts val="1000"/>
              </a:spcAft>
            </a:pPr>
            <a:r>
              <a:rPr lang="en-US" dirty="0" smtClean="0">
                <a:latin typeface="Calibri"/>
                <a:ea typeface="Calibri"/>
                <a:cs typeface="Times New Roman"/>
              </a:rPr>
              <a:t>C</a:t>
            </a:r>
            <a:r>
              <a:rPr lang="en-US" b="1" dirty="0">
                <a:latin typeface="Calibri"/>
                <a:ea typeface="Calibri"/>
                <a:cs typeface="Times New Roman"/>
              </a:rPr>
              <a:t>. </a:t>
            </a:r>
            <a:r>
              <a:rPr lang="en-US" b="1" u="sng" dirty="0">
                <a:latin typeface="Calibri"/>
                <a:ea typeface="Calibri"/>
                <a:cs typeface="Times New Roman"/>
              </a:rPr>
              <a:t>Evaluate for Herbs, Supplements, and Western Medicine</a:t>
            </a:r>
            <a:r>
              <a:rPr lang="en-US" b="1" dirty="0">
                <a:latin typeface="Calibri"/>
                <a:ea typeface="Calibri"/>
                <a:cs typeface="Times New Roman"/>
              </a:rPr>
              <a:t> (1%) </a:t>
            </a:r>
            <a:r>
              <a:rPr lang="en-US" dirty="0">
                <a:latin typeface="Calibri"/>
                <a:ea typeface="Calibri"/>
                <a:cs typeface="Times New Roman"/>
              </a:rPr>
              <a:t>– Assess patient’s use of herbs, supplements, and Western medications to determine impact on patient’s </a:t>
            </a:r>
            <a:r>
              <a:rPr lang="en-US" dirty="0" smtClean="0">
                <a:latin typeface="Calibri"/>
                <a:ea typeface="Calibri"/>
                <a:cs typeface="Times New Roman"/>
              </a:rPr>
              <a:t>condition.</a:t>
            </a:r>
          </a:p>
          <a:p>
            <a:pPr marL="754380" lvl="1">
              <a:lnSpc>
                <a:spcPct val="115000"/>
              </a:lnSpc>
              <a:spcBef>
                <a:spcPts val="0"/>
              </a:spcBef>
              <a:spcAft>
                <a:spcPts val="1000"/>
              </a:spcAft>
            </a:pPr>
            <a:r>
              <a:rPr lang="en-US" dirty="0" smtClean="0">
                <a:latin typeface="Calibri"/>
                <a:ea typeface="Calibri"/>
                <a:cs typeface="Times New Roman"/>
              </a:rPr>
              <a:t>D</a:t>
            </a:r>
            <a:r>
              <a:rPr lang="en-US" dirty="0">
                <a:latin typeface="Calibri"/>
                <a:ea typeface="Calibri"/>
                <a:cs typeface="Times New Roman"/>
              </a:rPr>
              <a:t>. </a:t>
            </a:r>
            <a:r>
              <a:rPr lang="en-US" b="1" u="sng" dirty="0">
                <a:latin typeface="Calibri"/>
                <a:ea typeface="Calibri"/>
                <a:cs typeface="Times New Roman"/>
              </a:rPr>
              <a:t>Implement Diagnostic Testing</a:t>
            </a:r>
            <a:r>
              <a:rPr lang="en-US" b="1" dirty="0">
                <a:latin typeface="Calibri"/>
                <a:ea typeface="Calibri"/>
                <a:cs typeface="Times New Roman"/>
              </a:rPr>
              <a:t> (1.5%) </a:t>
            </a:r>
            <a:r>
              <a:rPr lang="en-US" dirty="0">
                <a:latin typeface="Calibri"/>
                <a:ea typeface="Calibri"/>
                <a:cs typeface="Times New Roman"/>
              </a:rPr>
              <a:t>– Assess patient’s condition by using results from Western diagnostic </a:t>
            </a:r>
            <a:r>
              <a:rPr lang="en-US" dirty="0" smtClean="0">
                <a:latin typeface="Calibri"/>
                <a:ea typeface="Calibri"/>
                <a:cs typeface="Times New Roman"/>
              </a:rPr>
              <a:t>tests.</a:t>
            </a:r>
            <a:endParaRPr lang="en-US" dirty="0" smtClean="0">
              <a:latin typeface="Arial"/>
              <a:ea typeface="Times New Roman"/>
            </a:endParaRPr>
          </a:p>
          <a:p>
            <a:endParaRPr lang="en-US" dirty="0">
              <a:latin typeface="Arial"/>
            </a:endParaRPr>
          </a:p>
          <a:p>
            <a:endParaRPr lang="en-US" dirty="0"/>
          </a:p>
        </p:txBody>
      </p:sp>
    </p:spTree>
    <p:extLst>
      <p:ext uri="{BB962C8B-B14F-4D97-AF65-F5344CB8AC3E}">
        <p14:creationId xmlns:p14="http://schemas.microsoft.com/office/powerpoint/2010/main" val="42373346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534834" cy="685800"/>
          </a:xfrm>
        </p:spPr>
        <p:txBody>
          <a:bodyPr>
            <a:normAutofit/>
          </a:bodyPr>
          <a:lstStyle/>
          <a:p>
            <a:r>
              <a:rPr lang="en-US" sz="3600" b="1" dirty="0" smtClean="0">
                <a:solidFill>
                  <a:schemeClr val="accent1">
                    <a:lumMod val="50000"/>
                  </a:schemeClr>
                </a:solidFill>
              </a:rPr>
              <a:t>Content Outline Descriptions</a:t>
            </a:r>
            <a:endParaRPr lang="en-US" sz="3600" b="1" dirty="0">
              <a:solidFill>
                <a:schemeClr val="accent1">
                  <a:lumMod val="50000"/>
                </a:schemeClr>
              </a:solidFill>
            </a:endParaRPr>
          </a:p>
        </p:txBody>
      </p:sp>
      <p:sp>
        <p:nvSpPr>
          <p:cNvPr id="3" name="Content Placeholder 2"/>
          <p:cNvSpPr>
            <a:spLocks noGrp="1"/>
          </p:cNvSpPr>
          <p:nvPr>
            <p:ph idx="1"/>
          </p:nvPr>
        </p:nvSpPr>
        <p:spPr>
          <a:xfrm>
            <a:off x="457200" y="1371600"/>
            <a:ext cx="7924800" cy="5029200"/>
          </a:xfrm>
        </p:spPr>
        <p:txBody>
          <a:bodyPr>
            <a:normAutofit lnSpcReduction="10000"/>
          </a:bodyPr>
          <a:lstStyle/>
          <a:p>
            <a:pPr marL="68580" indent="0" algn="ctr">
              <a:buNone/>
            </a:pPr>
            <a:r>
              <a:rPr lang="en-US" sz="2800" b="1" u="sng" dirty="0" smtClean="0">
                <a:latin typeface="Arial"/>
                <a:ea typeface="Times New Roman"/>
              </a:rPr>
              <a:t>Diagnostic Impression and </a:t>
            </a:r>
          </a:p>
          <a:p>
            <a:pPr marL="68580" indent="0" algn="ctr">
              <a:buNone/>
            </a:pPr>
            <a:r>
              <a:rPr lang="en-US" sz="2800" b="1" u="sng" dirty="0" smtClean="0">
                <a:latin typeface="Arial"/>
                <a:ea typeface="Times New Roman"/>
              </a:rPr>
              <a:t>Treatment Plan </a:t>
            </a:r>
            <a:r>
              <a:rPr lang="en-US" sz="2800" b="1" dirty="0" smtClean="0">
                <a:latin typeface="Arial"/>
                <a:ea typeface="Times New Roman"/>
              </a:rPr>
              <a:t>(10.5%)</a:t>
            </a:r>
          </a:p>
          <a:p>
            <a:endParaRPr lang="en-US" b="1" dirty="0" smtClean="0">
              <a:latin typeface="Arial"/>
              <a:ea typeface="Times New Roman"/>
            </a:endParaRPr>
          </a:p>
          <a:p>
            <a:pPr marL="68580" indent="0">
              <a:buNone/>
            </a:pPr>
            <a:r>
              <a:rPr lang="en-US" sz="2800" dirty="0" smtClean="0">
                <a:latin typeface="Arial"/>
                <a:ea typeface="Times New Roman"/>
              </a:rPr>
              <a:t>The </a:t>
            </a:r>
            <a:r>
              <a:rPr lang="en-US" sz="2800" dirty="0">
                <a:latin typeface="Arial"/>
                <a:ea typeface="Times New Roman"/>
              </a:rPr>
              <a:t>practitioner evaluates clinical manifestations to determine the relative strength and progression of disease.  The practitioner demonstrates knowledge of how pathology in Western medicine relates to disease in traditional Oriental Medicine. The practitioner evaluates patterns of disharmony according to theories of Oriental Medicine to establish a diagnosis and treatment </a:t>
            </a:r>
            <a:r>
              <a:rPr lang="en-US" sz="2800" dirty="0" smtClean="0">
                <a:latin typeface="Arial"/>
                <a:ea typeface="Times New Roman"/>
              </a:rPr>
              <a:t>plan.</a:t>
            </a:r>
            <a:endParaRPr lang="en-US" sz="2800" dirty="0"/>
          </a:p>
        </p:txBody>
      </p:sp>
    </p:spTree>
    <p:extLst>
      <p:ext uri="{BB962C8B-B14F-4D97-AF65-F5344CB8AC3E}">
        <p14:creationId xmlns:p14="http://schemas.microsoft.com/office/powerpoint/2010/main" val="40134815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611034" cy="496336"/>
          </a:xfrm>
        </p:spPr>
        <p:txBody>
          <a:bodyPr>
            <a:noAutofit/>
          </a:bodyPr>
          <a:lstStyle/>
          <a:p>
            <a:r>
              <a:rPr lang="en-US" sz="3600" b="1" dirty="0" smtClean="0">
                <a:solidFill>
                  <a:schemeClr val="accent1">
                    <a:lumMod val="50000"/>
                  </a:schemeClr>
                </a:solidFill>
              </a:rPr>
              <a:t>Content Outline Descriptions</a:t>
            </a:r>
            <a:endParaRPr lang="en-US" sz="3600" b="1" dirty="0">
              <a:solidFill>
                <a:schemeClr val="accent1">
                  <a:lumMod val="50000"/>
                </a:schemeClr>
              </a:solidFill>
            </a:endParaRPr>
          </a:p>
        </p:txBody>
      </p:sp>
      <p:sp>
        <p:nvSpPr>
          <p:cNvPr id="3" name="Content Placeholder 2"/>
          <p:cNvSpPr>
            <a:spLocks noGrp="1"/>
          </p:cNvSpPr>
          <p:nvPr>
            <p:ph idx="1"/>
          </p:nvPr>
        </p:nvSpPr>
        <p:spPr>
          <a:xfrm>
            <a:off x="533400" y="1295400"/>
            <a:ext cx="8001000" cy="5181600"/>
          </a:xfrm>
        </p:spPr>
        <p:txBody>
          <a:bodyPr>
            <a:normAutofit lnSpcReduction="10000"/>
          </a:bodyPr>
          <a:lstStyle/>
          <a:p>
            <a:pPr marL="68580" indent="0" algn="ctr">
              <a:spcBef>
                <a:spcPts val="0"/>
              </a:spcBef>
              <a:buNone/>
            </a:pPr>
            <a:r>
              <a:rPr lang="en-US" sz="2800" b="1" u="sng" dirty="0" smtClean="0">
                <a:latin typeface="Arial"/>
                <a:ea typeface="Times New Roman"/>
              </a:rPr>
              <a:t>Providing Acupuncture Treatment </a:t>
            </a:r>
            <a:r>
              <a:rPr lang="en-US" sz="2800" b="1" dirty="0">
                <a:latin typeface="Arial"/>
                <a:ea typeface="Times New Roman"/>
              </a:rPr>
              <a:t> </a:t>
            </a:r>
            <a:r>
              <a:rPr lang="en-US" sz="2800" b="1" dirty="0" smtClean="0">
                <a:latin typeface="Arial"/>
                <a:ea typeface="Times New Roman"/>
              </a:rPr>
              <a:t>(35%) </a:t>
            </a:r>
          </a:p>
          <a:p>
            <a:pPr>
              <a:spcBef>
                <a:spcPts val="0"/>
              </a:spcBef>
            </a:pPr>
            <a:endParaRPr lang="en-US" dirty="0">
              <a:latin typeface="Arial"/>
              <a:ea typeface="Times New Roman"/>
            </a:endParaRPr>
          </a:p>
          <a:p>
            <a:pPr marL="68580" indent="0">
              <a:spcBef>
                <a:spcPts val="0"/>
              </a:spcBef>
              <a:buNone/>
            </a:pPr>
            <a:r>
              <a:rPr lang="en-US" sz="2800" dirty="0" smtClean="0">
                <a:latin typeface="Arial"/>
                <a:ea typeface="Times New Roman"/>
              </a:rPr>
              <a:t>The </a:t>
            </a:r>
            <a:r>
              <a:rPr lang="en-US" sz="2800" dirty="0">
                <a:latin typeface="Arial"/>
                <a:ea typeface="Times New Roman"/>
              </a:rPr>
              <a:t>practitioner implements knowledge of the actions, indications, and categories of points to create a point protocol which balances and treats disharmonies.  The practitioner uses anatomical landmarks and proportional measurements to locate and needle points on the body.  The practitioner identifies clinical indications and contraindications for the use of acupuncture microsystems and adjunct modalities. The practitioner evaluates patient response at follow-up visit and modifies treatment plan.</a:t>
            </a:r>
            <a:endParaRPr lang="en-US" sz="2800" dirty="0"/>
          </a:p>
        </p:txBody>
      </p:sp>
    </p:spTree>
    <p:extLst>
      <p:ext uri="{BB962C8B-B14F-4D97-AF65-F5344CB8AC3E}">
        <p14:creationId xmlns:p14="http://schemas.microsoft.com/office/powerpoint/2010/main" val="4030437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024744" cy="877336"/>
          </a:xfrm>
        </p:spPr>
        <p:txBody>
          <a:bodyPr>
            <a:normAutofit/>
          </a:bodyPr>
          <a:lstStyle/>
          <a:p>
            <a:r>
              <a:rPr lang="en-US" sz="3600" b="1" dirty="0" smtClean="0">
                <a:solidFill>
                  <a:schemeClr val="accent1">
                    <a:lumMod val="50000"/>
                  </a:schemeClr>
                </a:solidFill>
              </a:rPr>
              <a:t>Occupational Analysis</a:t>
            </a:r>
            <a:endParaRPr lang="en-US" sz="3600" b="1" dirty="0">
              <a:solidFill>
                <a:schemeClr val="accent1">
                  <a:lumMod val="50000"/>
                </a:schemeClr>
              </a:solidFill>
            </a:endParaRPr>
          </a:p>
        </p:txBody>
      </p:sp>
      <p:sp>
        <p:nvSpPr>
          <p:cNvPr id="3" name="Content Placeholder 2"/>
          <p:cNvSpPr>
            <a:spLocks noGrp="1"/>
          </p:cNvSpPr>
          <p:nvPr>
            <p:ph idx="1"/>
          </p:nvPr>
        </p:nvSpPr>
        <p:spPr>
          <a:xfrm>
            <a:off x="609600" y="1676400"/>
            <a:ext cx="7772400" cy="4953000"/>
          </a:xfrm>
        </p:spPr>
        <p:txBody>
          <a:bodyPr>
            <a:normAutofit/>
          </a:bodyPr>
          <a:lstStyle/>
          <a:p>
            <a:r>
              <a:rPr lang="en-US" sz="3600" dirty="0" smtClean="0"/>
              <a:t>Defines practice in terms of:</a:t>
            </a:r>
          </a:p>
          <a:p>
            <a:pPr lvl="2"/>
            <a:r>
              <a:rPr lang="en-US" sz="2800" dirty="0" smtClean="0"/>
              <a:t>Actual </a:t>
            </a:r>
            <a:r>
              <a:rPr lang="en-US" sz="2800" b="1" dirty="0"/>
              <a:t>tasks</a:t>
            </a:r>
            <a:r>
              <a:rPr lang="en-US" sz="2800" dirty="0"/>
              <a:t> that new licensees must be able to perform safely and competently at the time of </a:t>
            </a:r>
            <a:r>
              <a:rPr lang="en-US" sz="2800" dirty="0" smtClean="0"/>
              <a:t>licensure</a:t>
            </a:r>
          </a:p>
          <a:p>
            <a:pPr lvl="2"/>
            <a:r>
              <a:rPr lang="en-US" sz="2800" dirty="0" smtClean="0"/>
              <a:t>Essential </a:t>
            </a:r>
            <a:r>
              <a:rPr lang="en-US" sz="2800" b="1" dirty="0" smtClean="0"/>
              <a:t>knowledge </a:t>
            </a:r>
            <a:r>
              <a:rPr lang="en-US" sz="2800" dirty="0" smtClean="0"/>
              <a:t>required for safe and effective practice</a:t>
            </a:r>
            <a:endParaRPr lang="en-US" sz="2800" dirty="0"/>
          </a:p>
        </p:txBody>
      </p:sp>
    </p:spTree>
    <p:extLst>
      <p:ext uri="{BB962C8B-B14F-4D97-AF65-F5344CB8AC3E}">
        <p14:creationId xmlns:p14="http://schemas.microsoft.com/office/powerpoint/2010/main" val="7359711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noAutofit/>
          </a:bodyPr>
          <a:lstStyle/>
          <a:p>
            <a:r>
              <a:rPr lang="en-US" sz="3600" b="1" dirty="0" smtClean="0">
                <a:solidFill>
                  <a:schemeClr val="accent1">
                    <a:lumMod val="50000"/>
                  </a:schemeClr>
                </a:solidFill>
              </a:rPr>
              <a:t>Content Outline Descriptions</a:t>
            </a:r>
            <a:endParaRPr lang="en-US" sz="3600" b="1" dirty="0">
              <a:solidFill>
                <a:schemeClr val="accent1">
                  <a:lumMod val="50000"/>
                </a:schemeClr>
              </a:solidFill>
            </a:endParaRPr>
          </a:p>
        </p:txBody>
      </p:sp>
      <p:sp>
        <p:nvSpPr>
          <p:cNvPr id="3" name="Content Placeholder 2"/>
          <p:cNvSpPr>
            <a:spLocks noGrp="1"/>
          </p:cNvSpPr>
          <p:nvPr>
            <p:ph idx="1"/>
          </p:nvPr>
        </p:nvSpPr>
        <p:spPr>
          <a:xfrm>
            <a:off x="152400" y="1208314"/>
            <a:ext cx="8382000" cy="5638800"/>
          </a:xfrm>
        </p:spPr>
        <p:txBody>
          <a:bodyPr>
            <a:normAutofit fontScale="92500" lnSpcReduction="20000"/>
          </a:bodyPr>
          <a:lstStyle/>
          <a:p>
            <a:pPr marL="480060" lvl="1" indent="0" algn="ctr">
              <a:lnSpc>
                <a:spcPct val="115000"/>
              </a:lnSpc>
              <a:spcBef>
                <a:spcPts val="0"/>
              </a:spcBef>
              <a:spcAft>
                <a:spcPts val="1000"/>
              </a:spcAft>
              <a:buNone/>
            </a:pPr>
            <a:r>
              <a:rPr lang="en-US" sz="2800" b="1" dirty="0" smtClean="0">
                <a:latin typeface="Calibri"/>
                <a:ea typeface="Calibri"/>
                <a:cs typeface="Times New Roman"/>
              </a:rPr>
              <a:t>Providing Acupuncture Treatment </a:t>
            </a:r>
          </a:p>
          <a:p>
            <a:pPr marL="480060" lvl="1" indent="0" algn="ctr">
              <a:lnSpc>
                <a:spcPct val="115000"/>
              </a:lnSpc>
              <a:spcBef>
                <a:spcPts val="0"/>
              </a:spcBef>
              <a:spcAft>
                <a:spcPts val="1000"/>
              </a:spcAft>
              <a:buNone/>
            </a:pPr>
            <a:r>
              <a:rPr lang="en-US" sz="2800" b="1" dirty="0" smtClean="0">
                <a:latin typeface="Calibri"/>
                <a:ea typeface="Calibri"/>
                <a:cs typeface="Times New Roman"/>
              </a:rPr>
              <a:t>-  Sub Content areas</a:t>
            </a:r>
          </a:p>
          <a:p>
            <a:pPr marL="754380" lvl="1">
              <a:lnSpc>
                <a:spcPct val="115000"/>
              </a:lnSpc>
              <a:spcBef>
                <a:spcPts val="0"/>
              </a:spcBef>
              <a:spcAft>
                <a:spcPts val="1000"/>
              </a:spcAft>
            </a:pPr>
            <a:r>
              <a:rPr lang="en-US" dirty="0" smtClean="0">
                <a:latin typeface="Calibri"/>
                <a:ea typeface="Calibri"/>
                <a:cs typeface="Times New Roman"/>
              </a:rPr>
              <a:t>A</a:t>
            </a:r>
            <a:r>
              <a:rPr lang="en-US" dirty="0">
                <a:latin typeface="Calibri"/>
                <a:ea typeface="Calibri"/>
                <a:cs typeface="Times New Roman"/>
              </a:rPr>
              <a:t>. </a:t>
            </a:r>
            <a:r>
              <a:rPr lang="en-US" sz="2400" b="1" u="sng" dirty="0" smtClean="0">
                <a:latin typeface="Calibri"/>
                <a:ea typeface="Calibri"/>
                <a:cs typeface="Times New Roman"/>
              </a:rPr>
              <a:t>Point Selection Principles </a:t>
            </a:r>
            <a:r>
              <a:rPr lang="en-US" sz="2400" b="1" u="sng" dirty="0">
                <a:latin typeface="Calibri"/>
                <a:ea typeface="Calibri"/>
                <a:cs typeface="Times New Roman"/>
              </a:rPr>
              <a:t>and Categories</a:t>
            </a:r>
            <a:r>
              <a:rPr lang="en-US" sz="2400" dirty="0">
                <a:latin typeface="Calibri"/>
                <a:ea typeface="Calibri"/>
                <a:cs typeface="Times New Roman"/>
              </a:rPr>
              <a:t> </a:t>
            </a:r>
            <a:r>
              <a:rPr lang="en-US" sz="2400" b="1" dirty="0">
                <a:latin typeface="Calibri"/>
                <a:ea typeface="Calibri"/>
                <a:cs typeface="Times New Roman"/>
              </a:rPr>
              <a:t>(17.5%)– </a:t>
            </a:r>
            <a:r>
              <a:rPr lang="en-US" sz="2400" dirty="0">
                <a:latin typeface="Calibri"/>
                <a:ea typeface="Calibri"/>
                <a:cs typeface="Times New Roman"/>
              </a:rPr>
              <a:t>Select acupuncture points and combinations, including microsystems (e.g., auricular, scalp), to provide therapeutic treatment for </a:t>
            </a:r>
            <a:r>
              <a:rPr lang="en-US" sz="2400" dirty="0" smtClean="0">
                <a:latin typeface="Calibri"/>
                <a:ea typeface="Calibri"/>
                <a:cs typeface="Times New Roman"/>
              </a:rPr>
              <a:t>disharmonies.</a:t>
            </a:r>
            <a:endParaRPr lang="en-US" dirty="0" smtClean="0">
              <a:latin typeface="Calibri"/>
              <a:ea typeface="Calibri"/>
              <a:cs typeface="Times New Roman"/>
            </a:endParaRPr>
          </a:p>
          <a:p>
            <a:pPr marL="754380" lvl="1">
              <a:lnSpc>
                <a:spcPct val="115000"/>
              </a:lnSpc>
              <a:spcBef>
                <a:spcPts val="0"/>
              </a:spcBef>
              <a:spcAft>
                <a:spcPts val="1000"/>
              </a:spcAft>
            </a:pPr>
            <a:r>
              <a:rPr lang="en-US" dirty="0" smtClean="0">
                <a:latin typeface="Calibri"/>
                <a:ea typeface="Calibri"/>
                <a:cs typeface="Times New Roman"/>
              </a:rPr>
              <a:t>B</a:t>
            </a:r>
            <a:r>
              <a:rPr lang="en-US" dirty="0">
                <a:latin typeface="Calibri"/>
                <a:ea typeface="Calibri"/>
                <a:cs typeface="Times New Roman"/>
              </a:rPr>
              <a:t>. </a:t>
            </a:r>
            <a:r>
              <a:rPr lang="en-US" sz="2400" b="1" u="sng" dirty="0" smtClean="0">
                <a:latin typeface="Calibri"/>
                <a:ea typeface="Calibri"/>
                <a:cs typeface="Times New Roman"/>
              </a:rPr>
              <a:t>Point Location </a:t>
            </a:r>
            <a:r>
              <a:rPr lang="en-US" sz="2400" b="1" u="sng" dirty="0">
                <a:latin typeface="Calibri"/>
                <a:ea typeface="Calibri"/>
                <a:cs typeface="Times New Roman"/>
              </a:rPr>
              <a:t>and Needling Techniques</a:t>
            </a:r>
            <a:r>
              <a:rPr lang="en-US" sz="2400" dirty="0">
                <a:latin typeface="Calibri"/>
                <a:ea typeface="Calibri"/>
                <a:cs typeface="Times New Roman"/>
              </a:rPr>
              <a:t> </a:t>
            </a:r>
            <a:r>
              <a:rPr lang="en-US" sz="2400" b="1" dirty="0">
                <a:latin typeface="Calibri"/>
                <a:ea typeface="Calibri"/>
                <a:cs typeface="Times New Roman"/>
              </a:rPr>
              <a:t>(5.5%) </a:t>
            </a:r>
            <a:r>
              <a:rPr lang="en-US" sz="2400" dirty="0">
                <a:latin typeface="Calibri"/>
                <a:ea typeface="Calibri"/>
                <a:cs typeface="Times New Roman"/>
              </a:rPr>
              <a:t>– Locate acupuncture points, insert needles, and apply needling techniques</a:t>
            </a:r>
            <a:r>
              <a:rPr lang="en-US" dirty="0" smtClean="0">
                <a:latin typeface="Calibri"/>
                <a:ea typeface="Calibri"/>
                <a:cs typeface="Times New Roman"/>
              </a:rPr>
              <a:t>. </a:t>
            </a:r>
          </a:p>
          <a:p>
            <a:pPr marL="754380" lvl="1">
              <a:lnSpc>
                <a:spcPct val="115000"/>
              </a:lnSpc>
              <a:spcBef>
                <a:spcPts val="0"/>
              </a:spcBef>
              <a:spcAft>
                <a:spcPts val="1000"/>
              </a:spcAft>
            </a:pPr>
            <a:r>
              <a:rPr lang="en-US" dirty="0" smtClean="0">
                <a:latin typeface="Calibri"/>
                <a:ea typeface="Calibri"/>
                <a:cs typeface="Times New Roman"/>
              </a:rPr>
              <a:t>C</a:t>
            </a:r>
            <a:r>
              <a:rPr lang="en-US" dirty="0">
                <a:latin typeface="Calibri"/>
                <a:ea typeface="Calibri"/>
                <a:cs typeface="Times New Roman"/>
              </a:rPr>
              <a:t>. </a:t>
            </a:r>
            <a:r>
              <a:rPr lang="en-US" sz="2400" b="1" u="sng" dirty="0" smtClean="0">
                <a:latin typeface="Calibri"/>
                <a:ea typeface="Calibri"/>
                <a:cs typeface="Times New Roman"/>
              </a:rPr>
              <a:t>Implement </a:t>
            </a:r>
            <a:r>
              <a:rPr lang="en-US" sz="2400" b="1" u="sng" dirty="0">
                <a:latin typeface="Calibri"/>
                <a:ea typeface="Calibri"/>
                <a:cs typeface="Times New Roman"/>
              </a:rPr>
              <a:t>Adjunct Modalities </a:t>
            </a:r>
            <a:r>
              <a:rPr lang="en-US" sz="2400" b="1" dirty="0">
                <a:latin typeface="Calibri"/>
                <a:ea typeface="Calibri"/>
                <a:cs typeface="Times New Roman"/>
              </a:rPr>
              <a:t>(7%) </a:t>
            </a:r>
            <a:r>
              <a:rPr lang="en-US" sz="2400" dirty="0">
                <a:latin typeface="Calibri"/>
                <a:ea typeface="Calibri"/>
                <a:cs typeface="Times New Roman"/>
              </a:rPr>
              <a:t>– Enhance treatment effectiveness by utilizing supportive treatments and recognizing contraindications</a:t>
            </a:r>
            <a:r>
              <a:rPr lang="en-US" sz="2400" dirty="0" smtClean="0">
                <a:latin typeface="Calibri"/>
                <a:ea typeface="Calibri"/>
                <a:cs typeface="Times New Roman"/>
              </a:rPr>
              <a:t>.</a:t>
            </a:r>
            <a:r>
              <a:rPr lang="en-US" dirty="0" smtClean="0">
                <a:latin typeface="Calibri"/>
                <a:ea typeface="Calibri"/>
                <a:cs typeface="Times New Roman"/>
              </a:rPr>
              <a:t> </a:t>
            </a:r>
          </a:p>
          <a:p>
            <a:pPr marL="754380" lvl="1">
              <a:lnSpc>
                <a:spcPct val="115000"/>
              </a:lnSpc>
              <a:spcBef>
                <a:spcPts val="0"/>
              </a:spcBef>
              <a:spcAft>
                <a:spcPts val="1000"/>
              </a:spcAft>
            </a:pPr>
            <a:r>
              <a:rPr lang="en-US" dirty="0" smtClean="0">
                <a:latin typeface="Calibri"/>
                <a:ea typeface="Calibri"/>
                <a:cs typeface="Times New Roman"/>
              </a:rPr>
              <a:t>D</a:t>
            </a:r>
            <a:r>
              <a:rPr lang="en-US" dirty="0">
                <a:latin typeface="Calibri"/>
                <a:ea typeface="Calibri"/>
                <a:cs typeface="Times New Roman"/>
              </a:rPr>
              <a:t>. </a:t>
            </a:r>
            <a:r>
              <a:rPr lang="en-US" sz="2400" b="1" u="sng" dirty="0">
                <a:latin typeface="Calibri"/>
                <a:ea typeface="Calibri"/>
                <a:cs typeface="Times New Roman"/>
              </a:rPr>
              <a:t>Patient Education </a:t>
            </a:r>
            <a:r>
              <a:rPr lang="en-US" sz="2400" b="1" dirty="0">
                <a:latin typeface="Calibri"/>
                <a:ea typeface="Calibri"/>
                <a:cs typeface="Times New Roman"/>
              </a:rPr>
              <a:t>(5%) </a:t>
            </a:r>
            <a:r>
              <a:rPr lang="en-US" sz="2400" dirty="0">
                <a:latin typeface="Calibri"/>
                <a:ea typeface="Calibri"/>
                <a:cs typeface="Times New Roman"/>
              </a:rPr>
              <a:t>– Provide Oriental Medicine education to patient regarding lifestyle, diet, and self-care</a:t>
            </a:r>
            <a:r>
              <a:rPr lang="en-US" dirty="0" smtClean="0">
                <a:latin typeface="Calibri"/>
                <a:ea typeface="Calibri"/>
                <a:cs typeface="Times New Roman"/>
              </a:rPr>
              <a:t>. </a:t>
            </a:r>
            <a:endParaRPr lang="en-US" dirty="0" smtClean="0">
              <a:latin typeface="Arial"/>
              <a:ea typeface="Times New Roman"/>
            </a:endParaRPr>
          </a:p>
          <a:p>
            <a:endParaRPr lang="en-US" dirty="0">
              <a:latin typeface="Arial"/>
            </a:endParaRPr>
          </a:p>
          <a:p>
            <a:endParaRPr lang="en-US" dirty="0"/>
          </a:p>
        </p:txBody>
      </p:sp>
    </p:spTree>
    <p:extLst>
      <p:ext uri="{BB962C8B-B14F-4D97-AF65-F5344CB8AC3E}">
        <p14:creationId xmlns:p14="http://schemas.microsoft.com/office/powerpoint/2010/main" val="10005043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82000" cy="648736"/>
          </a:xfrm>
        </p:spPr>
        <p:txBody>
          <a:bodyPr>
            <a:noAutofit/>
          </a:bodyPr>
          <a:lstStyle/>
          <a:p>
            <a:r>
              <a:rPr lang="en-US" sz="3600" b="1" dirty="0" smtClean="0">
                <a:solidFill>
                  <a:schemeClr val="accent1">
                    <a:lumMod val="50000"/>
                  </a:schemeClr>
                </a:solidFill>
              </a:rPr>
              <a:t>Content Outline Descriptions</a:t>
            </a:r>
            <a:endParaRPr lang="en-US" sz="3600" b="1" dirty="0">
              <a:solidFill>
                <a:schemeClr val="accent1">
                  <a:lumMod val="50000"/>
                </a:schemeClr>
              </a:solidFill>
            </a:endParaRPr>
          </a:p>
        </p:txBody>
      </p:sp>
      <p:sp>
        <p:nvSpPr>
          <p:cNvPr id="3" name="Content Placeholder 2"/>
          <p:cNvSpPr>
            <a:spLocks noGrp="1"/>
          </p:cNvSpPr>
          <p:nvPr>
            <p:ph idx="1"/>
          </p:nvPr>
        </p:nvSpPr>
        <p:spPr>
          <a:xfrm>
            <a:off x="533400" y="1752600"/>
            <a:ext cx="7848600" cy="4724400"/>
          </a:xfrm>
        </p:spPr>
        <p:txBody>
          <a:bodyPr>
            <a:normAutofit/>
          </a:bodyPr>
          <a:lstStyle/>
          <a:p>
            <a:pPr marL="68580" indent="0" algn="ctr">
              <a:buNone/>
            </a:pPr>
            <a:r>
              <a:rPr lang="en-US" sz="2800" b="1" u="sng" dirty="0" smtClean="0">
                <a:latin typeface="Arial"/>
                <a:ea typeface="Times New Roman"/>
              </a:rPr>
              <a:t>Herbal Therapy</a:t>
            </a:r>
            <a:r>
              <a:rPr lang="en-US" sz="2800" dirty="0" smtClean="0">
                <a:latin typeface="Arial"/>
                <a:ea typeface="Times New Roman"/>
              </a:rPr>
              <a:t> </a:t>
            </a:r>
            <a:r>
              <a:rPr lang="en-US" sz="2800" b="1" dirty="0" smtClean="0">
                <a:latin typeface="Arial"/>
                <a:ea typeface="Times New Roman"/>
              </a:rPr>
              <a:t>(10.5%)</a:t>
            </a:r>
          </a:p>
          <a:p>
            <a:endParaRPr lang="en-US" dirty="0">
              <a:latin typeface="Arial"/>
              <a:ea typeface="Times New Roman"/>
            </a:endParaRPr>
          </a:p>
          <a:p>
            <a:pPr marL="68580" indent="0">
              <a:buNone/>
            </a:pPr>
            <a:r>
              <a:rPr lang="en-US" sz="2800" dirty="0" smtClean="0">
                <a:latin typeface="Arial"/>
                <a:ea typeface="Times New Roman"/>
              </a:rPr>
              <a:t>The </a:t>
            </a:r>
            <a:r>
              <a:rPr lang="en-US" sz="2800" dirty="0">
                <a:latin typeface="Arial"/>
                <a:ea typeface="Times New Roman"/>
              </a:rPr>
              <a:t>practitioner selects herbal formulas based on diagnostic criteria, and then modifies herbs and dosages according to patient’s condition.  The practitioner identifies situations and conditions where herbs and herbal formulas would be contraindicated.</a:t>
            </a:r>
            <a:endParaRPr lang="en-US" sz="2800" dirty="0"/>
          </a:p>
        </p:txBody>
      </p:sp>
    </p:spTree>
    <p:extLst>
      <p:ext uri="{BB962C8B-B14F-4D97-AF65-F5344CB8AC3E}">
        <p14:creationId xmlns:p14="http://schemas.microsoft.com/office/powerpoint/2010/main" val="209271066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09600"/>
          </a:xfrm>
        </p:spPr>
        <p:txBody>
          <a:bodyPr>
            <a:noAutofit/>
          </a:bodyPr>
          <a:lstStyle/>
          <a:p>
            <a:r>
              <a:rPr lang="en-US" sz="3600" b="1" dirty="0" smtClean="0">
                <a:solidFill>
                  <a:schemeClr val="accent1">
                    <a:lumMod val="50000"/>
                  </a:schemeClr>
                </a:solidFill>
              </a:rPr>
              <a:t>Content Outline </a:t>
            </a:r>
            <a:r>
              <a:rPr lang="en-US" sz="3600" b="1" dirty="0">
                <a:solidFill>
                  <a:schemeClr val="accent1">
                    <a:lumMod val="50000"/>
                  </a:schemeClr>
                </a:solidFill>
              </a:rPr>
              <a:t>Descriptions</a:t>
            </a:r>
          </a:p>
        </p:txBody>
      </p:sp>
      <p:sp>
        <p:nvSpPr>
          <p:cNvPr id="3" name="Content Placeholder 2"/>
          <p:cNvSpPr>
            <a:spLocks noGrp="1"/>
          </p:cNvSpPr>
          <p:nvPr>
            <p:ph idx="1"/>
          </p:nvPr>
        </p:nvSpPr>
        <p:spPr>
          <a:xfrm>
            <a:off x="609600" y="1524000"/>
            <a:ext cx="7848600" cy="4953000"/>
          </a:xfrm>
        </p:spPr>
        <p:txBody>
          <a:bodyPr>
            <a:normAutofit lnSpcReduction="10000"/>
          </a:bodyPr>
          <a:lstStyle/>
          <a:p>
            <a:pPr marL="68580" indent="0" algn="ctr">
              <a:buNone/>
            </a:pPr>
            <a:r>
              <a:rPr lang="en-US" sz="2800" b="1" u="sng" dirty="0" smtClean="0">
                <a:latin typeface="Arial"/>
                <a:ea typeface="Times New Roman"/>
              </a:rPr>
              <a:t>Regulations for </a:t>
            </a:r>
          </a:p>
          <a:p>
            <a:pPr marL="68580" indent="0" algn="ctr">
              <a:buNone/>
            </a:pPr>
            <a:r>
              <a:rPr lang="en-US" sz="2800" b="1" u="sng" dirty="0" smtClean="0">
                <a:latin typeface="Arial"/>
                <a:ea typeface="Times New Roman"/>
              </a:rPr>
              <a:t>Public </a:t>
            </a:r>
            <a:r>
              <a:rPr lang="en-US" sz="2800" b="1" u="sng" dirty="0">
                <a:latin typeface="Arial"/>
                <a:ea typeface="Times New Roman"/>
              </a:rPr>
              <a:t>H</a:t>
            </a:r>
            <a:r>
              <a:rPr lang="en-US" sz="2800" b="1" u="sng" dirty="0" smtClean="0">
                <a:latin typeface="Arial"/>
                <a:ea typeface="Times New Roman"/>
              </a:rPr>
              <a:t>ealth and Safety</a:t>
            </a:r>
            <a:r>
              <a:rPr lang="en-US" sz="2800" b="1" dirty="0" smtClean="0">
                <a:latin typeface="Arial"/>
                <a:ea typeface="Times New Roman"/>
              </a:rPr>
              <a:t> (13%)</a:t>
            </a:r>
          </a:p>
          <a:p>
            <a:endParaRPr lang="en-US" dirty="0">
              <a:latin typeface="Arial"/>
              <a:ea typeface="Times New Roman"/>
            </a:endParaRPr>
          </a:p>
          <a:p>
            <a:pPr marL="68580" indent="0">
              <a:buNone/>
            </a:pPr>
            <a:r>
              <a:rPr lang="en-US" sz="2800" dirty="0" smtClean="0">
                <a:latin typeface="Arial"/>
                <a:ea typeface="Times New Roman"/>
              </a:rPr>
              <a:t>The </a:t>
            </a:r>
            <a:r>
              <a:rPr lang="en-US" sz="2800" dirty="0">
                <a:latin typeface="Arial"/>
                <a:ea typeface="Times New Roman"/>
              </a:rPr>
              <a:t>practitioner adheres to professional, ethical, and legal requirements regarding business practices, informed consent, and collaboration with other health care providers.  The practitioner understands and complies with laws and regulations governing infection control measures.  The practitioner adheres to legal requirements for reporting known or suspected abuse.</a:t>
            </a:r>
            <a:endParaRPr lang="en-US" sz="2800" dirty="0"/>
          </a:p>
        </p:txBody>
      </p:sp>
    </p:spTree>
    <p:extLst>
      <p:ext uri="{BB962C8B-B14F-4D97-AF65-F5344CB8AC3E}">
        <p14:creationId xmlns:p14="http://schemas.microsoft.com/office/powerpoint/2010/main" val="22533840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4038600" cy="685800"/>
          </a:xfrm>
        </p:spPr>
        <p:txBody>
          <a:bodyPr>
            <a:normAutofit/>
          </a:bodyPr>
          <a:lstStyle/>
          <a:p>
            <a:r>
              <a:rPr lang="en-US" sz="3600" b="1" dirty="0" smtClean="0">
                <a:solidFill>
                  <a:schemeClr val="accent1">
                    <a:lumMod val="50000"/>
                  </a:schemeClr>
                </a:solidFill>
              </a:rPr>
              <a:t>Result Highlights</a:t>
            </a:r>
            <a:endParaRPr lang="en-US" sz="3600" b="1" dirty="0">
              <a:solidFill>
                <a:schemeClr val="accent1">
                  <a:lumMod val="50000"/>
                </a:schemeClr>
              </a:solidFill>
            </a:endParaRPr>
          </a:p>
        </p:txBody>
      </p:sp>
      <p:sp>
        <p:nvSpPr>
          <p:cNvPr id="3" name="Content Placeholder 2"/>
          <p:cNvSpPr>
            <a:spLocks noGrp="1"/>
          </p:cNvSpPr>
          <p:nvPr>
            <p:ph idx="1"/>
          </p:nvPr>
        </p:nvSpPr>
        <p:spPr>
          <a:xfrm>
            <a:off x="457200" y="1371600"/>
            <a:ext cx="8077200" cy="5181600"/>
          </a:xfrm>
        </p:spPr>
        <p:txBody>
          <a:bodyPr>
            <a:normAutofit/>
          </a:bodyPr>
          <a:lstStyle/>
          <a:p>
            <a:r>
              <a:rPr lang="en-US" sz="2800" b="1" dirty="0" smtClean="0"/>
              <a:t>Emerging trends </a:t>
            </a:r>
            <a:r>
              <a:rPr lang="en-US" sz="2800" dirty="0" smtClean="0"/>
              <a:t>identified in the OA include:</a:t>
            </a:r>
          </a:p>
          <a:p>
            <a:pPr lvl="1"/>
            <a:r>
              <a:rPr lang="en-US" sz="2800" i="1" u="sng" dirty="0" smtClean="0"/>
              <a:t>Highlighting</a:t>
            </a:r>
            <a:r>
              <a:rPr lang="en-US" sz="2800" dirty="0" smtClean="0"/>
              <a:t> the importance of thorough Patient Assessment </a:t>
            </a:r>
          </a:p>
          <a:p>
            <a:pPr lvl="1"/>
            <a:r>
              <a:rPr lang="en-US" sz="2800" i="1" u="sng" dirty="0" smtClean="0"/>
              <a:t>Collaboration</a:t>
            </a:r>
            <a:r>
              <a:rPr lang="en-US" sz="2800" dirty="0" smtClean="0"/>
              <a:t> of Acupuncture Practitioners with health care providers (e.g., physician, insurance)</a:t>
            </a:r>
          </a:p>
          <a:p>
            <a:pPr lvl="1"/>
            <a:r>
              <a:rPr lang="en-US" sz="2800" i="1" u="sng" dirty="0" smtClean="0"/>
              <a:t>Translating</a:t>
            </a:r>
            <a:r>
              <a:rPr lang="en-US" sz="2800" i="1" dirty="0" smtClean="0"/>
              <a:t> </a:t>
            </a:r>
            <a:r>
              <a:rPr lang="en-US" sz="2800" dirty="0" smtClean="0"/>
              <a:t>TCM concepts into common Western Terminology for health care providers</a:t>
            </a:r>
          </a:p>
        </p:txBody>
      </p:sp>
    </p:spTree>
    <p:extLst>
      <p:ext uri="{BB962C8B-B14F-4D97-AF65-F5344CB8AC3E}">
        <p14:creationId xmlns:p14="http://schemas.microsoft.com/office/powerpoint/2010/main" val="26086022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4038600" cy="685800"/>
          </a:xfrm>
        </p:spPr>
        <p:txBody>
          <a:bodyPr>
            <a:normAutofit/>
          </a:bodyPr>
          <a:lstStyle/>
          <a:p>
            <a:r>
              <a:rPr lang="en-US" sz="3600" b="1" dirty="0" smtClean="0">
                <a:solidFill>
                  <a:schemeClr val="accent1">
                    <a:lumMod val="50000"/>
                  </a:schemeClr>
                </a:solidFill>
              </a:rPr>
              <a:t>Result Highlights</a:t>
            </a:r>
            <a:endParaRPr lang="en-US" sz="3600" b="1" dirty="0">
              <a:solidFill>
                <a:schemeClr val="accent1">
                  <a:lumMod val="50000"/>
                </a:schemeClr>
              </a:solidFill>
            </a:endParaRPr>
          </a:p>
        </p:txBody>
      </p:sp>
      <p:sp>
        <p:nvSpPr>
          <p:cNvPr id="3" name="Content Placeholder 2"/>
          <p:cNvSpPr>
            <a:spLocks noGrp="1"/>
          </p:cNvSpPr>
          <p:nvPr>
            <p:ph idx="1"/>
          </p:nvPr>
        </p:nvSpPr>
        <p:spPr>
          <a:xfrm>
            <a:off x="457200" y="1219200"/>
            <a:ext cx="8077200" cy="5181600"/>
          </a:xfrm>
        </p:spPr>
        <p:txBody>
          <a:bodyPr>
            <a:normAutofit/>
          </a:bodyPr>
          <a:lstStyle/>
          <a:p>
            <a:pPr lvl="1"/>
            <a:r>
              <a:rPr lang="en-US" sz="2800" i="1" u="sng" dirty="0" smtClean="0"/>
              <a:t>Emphasizing</a:t>
            </a:r>
            <a:r>
              <a:rPr lang="en-US" sz="2800" i="1" dirty="0" smtClean="0"/>
              <a:t> </a:t>
            </a:r>
            <a:r>
              <a:rPr lang="en-US" sz="2800" dirty="0" smtClean="0"/>
              <a:t>contraindications for herbal therapy</a:t>
            </a:r>
          </a:p>
          <a:p>
            <a:pPr lvl="1"/>
            <a:r>
              <a:rPr lang="en-US" sz="2800" i="1" u="sng" dirty="0" smtClean="0"/>
              <a:t>Monitoring</a:t>
            </a:r>
            <a:r>
              <a:rPr lang="en-US" sz="2800" dirty="0" smtClean="0"/>
              <a:t> interactive effects between herbal therapy and patient use of western medications </a:t>
            </a:r>
          </a:p>
          <a:p>
            <a:pPr lvl="1"/>
            <a:r>
              <a:rPr lang="en-US" sz="2800" i="1" u="sng" dirty="0" smtClean="0"/>
              <a:t>Increased attention</a:t>
            </a:r>
            <a:r>
              <a:rPr lang="en-US" sz="2800" i="1" dirty="0" smtClean="0"/>
              <a:t> </a:t>
            </a:r>
            <a:r>
              <a:rPr lang="en-US" sz="2800" dirty="0" smtClean="0"/>
              <a:t>to new Regulations for Public Health safety</a:t>
            </a:r>
          </a:p>
          <a:p>
            <a:pPr lvl="2"/>
            <a:r>
              <a:rPr lang="en-US" sz="2800" dirty="0" smtClean="0"/>
              <a:t>Clean needle use</a:t>
            </a:r>
          </a:p>
          <a:p>
            <a:pPr lvl="2"/>
            <a:r>
              <a:rPr lang="en-US" sz="2800" dirty="0" smtClean="0"/>
              <a:t>Professional ethics for record keeping and reporting of abuse (e.g., substance, elderly, practitioner-related</a:t>
            </a:r>
            <a:r>
              <a:rPr lang="en-US" dirty="0" smtClean="0"/>
              <a:t>)</a:t>
            </a:r>
            <a:endParaRPr lang="en-US" dirty="0"/>
          </a:p>
        </p:txBody>
      </p:sp>
    </p:spTree>
    <p:extLst>
      <p:ext uri="{BB962C8B-B14F-4D97-AF65-F5344CB8AC3E}">
        <p14:creationId xmlns:p14="http://schemas.microsoft.com/office/powerpoint/2010/main" val="1966386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024744" cy="609600"/>
          </a:xfrm>
        </p:spPr>
        <p:txBody>
          <a:bodyPr>
            <a:normAutofit fontScale="90000"/>
          </a:bodyPr>
          <a:lstStyle/>
          <a:p>
            <a:r>
              <a:rPr lang="en-US" b="1" dirty="0" smtClean="0">
                <a:solidFill>
                  <a:schemeClr val="accent1">
                    <a:lumMod val="50000"/>
                  </a:schemeClr>
                </a:solidFill>
              </a:rPr>
              <a:t>Correlations</a:t>
            </a:r>
            <a:endParaRPr lang="en-US" b="1" dirty="0">
              <a:solidFill>
                <a:schemeClr val="accent1">
                  <a:lumMod val="50000"/>
                </a:schemeClr>
              </a:solidFill>
            </a:endParaRPr>
          </a:p>
        </p:txBody>
      </p:sp>
      <p:sp>
        <p:nvSpPr>
          <p:cNvPr id="3" name="Content Placeholder 2"/>
          <p:cNvSpPr>
            <a:spLocks noGrp="1"/>
          </p:cNvSpPr>
          <p:nvPr>
            <p:ph idx="1"/>
          </p:nvPr>
        </p:nvSpPr>
        <p:spPr>
          <a:xfrm>
            <a:off x="533400" y="1295400"/>
            <a:ext cx="8001000" cy="4114800"/>
          </a:xfrm>
        </p:spPr>
        <p:txBody>
          <a:bodyPr>
            <a:noAutofit/>
          </a:bodyPr>
          <a:lstStyle/>
          <a:p>
            <a:r>
              <a:rPr lang="en-US" sz="2800" dirty="0" smtClean="0"/>
              <a:t>Data parsed by Primary Treatment Focus Area</a:t>
            </a:r>
          </a:p>
          <a:p>
            <a:r>
              <a:rPr lang="en-US" sz="2800" dirty="0" smtClean="0"/>
              <a:t>Correlation between Modality and </a:t>
            </a:r>
            <a:r>
              <a:rPr lang="en-US" sz="2800" dirty="0"/>
              <a:t>T</a:t>
            </a:r>
            <a:r>
              <a:rPr lang="en-US" sz="2800" dirty="0" smtClean="0"/>
              <a:t>echnique utilized were evaluated</a:t>
            </a:r>
          </a:p>
          <a:p>
            <a:r>
              <a:rPr lang="en-US" sz="2800" dirty="0" smtClean="0"/>
              <a:t>The strength of the relationship can range from </a:t>
            </a:r>
            <a:r>
              <a:rPr lang="en-US" sz="2800" u="sng" dirty="0" smtClean="0"/>
              <a:t>+</a:t>
            </a:r>
            <a:r>
              <a:rPr lang="en-US" sz="2800" dirty="0" smtClean="0"/>
              <a:t> 0 to 1, higher the number the stronger the relationship whether negative or positive</a:t>
            </a:r>
          </a:p>
          <a:p>
            <a:r>
              <a:rPr lang="en-US" sz="2800" dirty="0" smtClean="0"/>
              <a:t>P value is the probability that the relationship is due to chance</a:t>
            </a:r>
            <a:endParaRPr lang="en-US" sz="2800" dirty="0"/>
          </a:p>
        </p:txBody>
      </p:sp>
    </p:spTree>
    <p:extLst>
      <p:ext uri="{BB962C8B-B14F-4D97-AF65-F5344CB8AC3E}">
        <p14:creationId xmlns:p14="http://schemas.microsoft.com/office/powerpoint/2010/main" val="3966055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3924300" cy="609600"/>
          </a:xfrm>
        </p:spPr>
        <p:txBody>
          <a:bodyPr>
            <a:noAutofit/>
          </a:bodyPr>
          <a:lstStyle/>
          <a:p>
            <a:r>
              <a:rPr lang="en-US" sz="3600" b="1" dirty="0" smtClean="0">
                <a:solidFill>
                  <a:schemeClr val="accent1">
                    <a:lumMod val="50000"/>
                  </a:schemeClr>
                </a:solidFill>
              </a:rPr>
              <a:t>Correlations</a:t>
            </a:r>
            <a:endParaRPr lang="en-US" sz="3600" b="1" dirty="0">
              <a:solidFill>
                <a:schemeClr val="accent1">
                  <a:lumMod val="5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7971113"/>
              </p:ext>
            </p:extLst>
          </p:nvPr>
        </p:nvGraphicFramePr>
        <p:xfrm>
          <a:off x="576942" y="1981200"/>
          <a:ext cx="8033658" cy="2865120"/>
        </p:xfrm>
        <a:graphic>
          <a:graphicData uri="http://schemas.openxmlformats.org/drawingml/2006/table">
            <a:tbl>
              <a:tblPr firstRow="1" firstCol="1" bandRow="1"/>
              <a:tblGrid>
                <a:gridCol w="5747658"/>
                <a:gridCol w="2192020"/>
                <a:gridCol w="93980"/>
              </a:tblGrid>
              <a:tr h="502920">
                <a:tc gridSpan="3">
                  <a:txBody>
                    <a:bodyPr/>
                    <a:lstStyle/>
                    <a:p>
                      <a:pPr marL="0" marR="0" algn="ctr">
                        <a:spcBef>
                          <a:spcPts val="0"/>
                        </a:spcBef>
                        <a:spcAft>
                          <a:spcPts val="0"/>
                        </a:spcAft>
                      </a:pPr>
                      <a:r>
                        <a:rPr lang="en-US" sz="2800" b="1" dirty="0">
                          <a:solidFill>
                            <a:srgbClr val="000000"/>
                          </a:solidFill>
                          <a:effectLst/>
                          <a:latin typeface="Arial"/>
                          <a:ea typeface="Times New Roman"/>
                        </a:rPr>
                        <a:t>PAIN MANAGEMENT</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hMerge="1">
                  <a:txBody>
                    <a:bodyPr/>
                    <a:lstStyle/>
                    <a:p>
                      <a:endParaRPr lang="en-US"/>
                    </a:p>
                  </a:txBody>
                  <a:tcPr/>
                </a:tc>
                <a:tc hMerge="1">
                  <a:txBody>
                    <a:bodyPr/>
                    <a:lstStyle/>
                    <a:p>
                      <a:endParaRPr lang="en-US"/>
                    </a:p>
                  </a:txBody>
                  <a:tcPr/>
                </a:tc>
              </a:tr>
              <a:tr h="502920">
                <a:tc>
                  <a:txBody>
                    <a:bodyPr/>
                    <a:lstStyle/>
                    <a:p>
                      <a:pPr marL="342900" marR="0" indent="-285750" algn="ctr">
                        <a:spcBef>
                          <a:spcPts val="0"/>
                        </a:spcBef>
                        <a:spcAft>
                          <a:spcPts val="0"/>
                        </a:spcAft>
                      </a:pPr>
                      <a:r>
                        <a:rPr lang="en-US" sz="2800" dirty="0">
                          <a:solidFill>
                            <a:srgbClr val="000000"/>
                          </a:solidFill>
                          <a:effectLst/>
                          <a:latin typeface="Arial"/>
                          <a:ea typeface="Times New Roman"/>
                        </a:rPr>
                        <a:t>Modality/Technique</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solidFill>
                            <a:srgbClr val="000000"/>
                          </a:solidFill>
                          <a:effectLst/>
                          <a:latin typeface="Arial"/>
                          <a:ea typeface="Times New Roman"/>
                        </a:rPr>
                        <a:t>Pearson’s r</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502920">
                <a:tc>
                  <a:txBody>
                    <a:bodyPr/>
                    <a:lstStyle/>
                    <a:p>
                      <a:pPr marL="342900" marR="0" indent="-285750">
                        <a:spcBef>
                          <a:spcPts val="0"/>
                        </a:spcBef>
                        <a:spcAft>
                          <a:spcPts val="0"/>
                        </a:spcAft>
                      </a:pPr>
                      <a:r>
                        <a:rPr lang="en-US" sz="2800" dirty="0">
                          <a:solidFill>
                            <a:srgbClr val="000000"/>
                          </a:solidFill>
                          <a:effectLst/>
                          <a:latin typeface="Arial"/>
                          <a:ea typeface="Times New Roman"/>
                        </a:rPr>
                        <a:t>Point Needling/Japanese</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dirty="0">
                          <a:solidFill>
                            <a:srgbClr val="000000"/>
                          </a:solidFill>
                          <a:effectLst/>
                          <a:latin typeface="Arial"/>
                          <a:ea typeface="Times New Roman"/>
                        </a:rPr>
                        <a:t>.43*</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502920">
                <a:tc>
                  <a:txBody>
                    <a:bodyPr/>
                    <a:lstStyle/>
                    <a:p>
                      <a:pPr marL="342900" marR="0" indent="-285750">
                        <a:spcBef>
                          <a:spcPts val="0"/>
                        </a:spcBef>
                        <a:spcAft>
                          <a:spcPts val="0"/>
                        </a:spcAft>
                      </a:pPr>
                      <a:r>
                        <a:rPr lang="en-US" sz="2800" dirty="0" err="1">
                          <a:solidFill>
                            <a:srgbClr val="000000"/>
                          </a:solidFill>
                          <a:effectLst/>
                          <a:latin typeface="Arial"/>
                          <a:ea typeface="Times New Roman"/>
                        </a:rPr>
                        <a:t>Moxa</a:t>
                      </a:r>
                      <a:r>
                        <a:rPr lang="en-US" sz="2800" dirty="0">
                          <a:solidFill>
                            <a:srgbClr val="000000"/>
                          </a:solidFill>
                          <a:effectLst/>
                          <a:latin typeface="Arial"/>
                          <a:ea typeface="Times New Roman"/>
                        </a:rPr>
                        <a:t>/Traditional Chinese Medicine</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dirty="0">
                          <a:solidFill>
                            <a:srgbClr val="000000"/>
                          </a:solidFill>
                          <a:effectLst/>
                          <a:latin typeface="Arial"/>
                          <a:ea typeface="Times New Roman"/>
                        </a:rPr>
                        <a:t>.15**</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502920">
                <a:tc>
                  <a:txBody>
                    <a:bodyPr/>
                    <a:lstStyle/>
                    <a:p>
                      <a:pPr marL="342900" marR="0" indent="-285750">
                        <a:spcBef>
                          <a:spcPts val="0"/>
                        </a:spcBef>
                        <a:spcAft>
                          <a:spcPts val="0"/>
                        </a:spcAft>
                      </a:pPr>
                      <a:r>
                        <a:rPr lang="en-US" sz="2800" dirty="0">
                          <a:solidFill>
                            <a:srgbClr val="000000"/>
                          </a:solidFill>
                          <a:effectLst/>
                          <a:latin typeface="Arial"/>
                          <a:ea typeface="Times New Roman"/>
                        </a:rPr>
                        <a:t>Cupping/Scalp</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dirty="0">
                          <a:solidFill>
                            <a:srgbClr val="000000"/>
                          </a:solidFill>
                          <a:effectLst/>
                          <a:latin typeface="Arial"/>
                          <a:ea typeface="Times New Roman"/>
                        </a:rPr>
                        <a:t>.22*</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4" name="TextBox 3"/>
          <p:cNvSpPr txBox="1"/>
          <p:nvPr/>
        </p:nvSpPr>
        <p:spPr>
          <a:xfrm>
            <a:off x="533400" y="4876800"/>
            <a:ext cx="7924800" cy="1200329"/>
          </a:xfrm>
          <a:prstGeom prst="rect">
            <a:avLst/>
          </a:prstGeom>
          <a:noFill/>
        </p:spPr>
        <p:txBody>
          <a:bodyPr wrap="square" rtlCol="0">
            <a:spAutoFit/>
          </a:bodyPr>
          <a:lstStyle/>
          <a:p>
            <a:pPr>
              <a:tabLst>
                <a:tab pos="331470" algn="l"/>
                <a:tab pos="502920" algn="l"/>
              </a:tabLst>
            </a:pPr>
            <a:r>
              <a:rPr lang="en-US" sz="2400" dirty="0">
                <a:solidFill>
                  <a:srgbClr val="000000"/>
                </a:solidFill>
                <a:latin typeface="Arial"/>
                <a:ea typeface="Times New Roman"/>
              </a:rPr>
              <a:t>*Correlations are significant at the p&gt;.01 to </a:t>
            </a:r>
            <a:r>
              <a:rPr lang="en-US" sz="2400" u="sng" dirty="0">
                <a:solidFill>
                  <a:srgbClr val="000000"/>
                </a:solidFill>
                <a:latin typeface="Arial"/>
                <a:ea typeface="Times New Roman"/>
              </a:rPr>
              <a:t>&lt;</a:t>
            </a:r>
            <a:r>
              <a:rPr lang="en-US" sz="2400" dirty="0">
                <a:solidFill>
                  <a:srgbClr val="000000"/>
                </a:solidFill>
                <a:latin typeface="Arial"/>
                <a:ea typeface="Times New Roman"/>
              </a:rPr>
              <a:t> .05 level</a:t>
            </a:r>
          </a:p>
          <a:p>
            <a:pPr>
              <a:tabLst>
                <a:tab pos="331470" algn="l"/>
                <a:tab pos="502920" algn="l"/>
              </a:tabLst>
            </a:pPr>
            <a:r>
              <a:rPr lang="en-US" sz="2400" dirty="0">
                <a:solidFill>
                  <a:srgbClr val="000000"/>
                </a:solidFill>
                <a:latin typeface="Arial"/>
                <a:ea typeface="Times New Roman"/>
              </a:rPr>
              <a:t>** Correlations are significant at the p&gt;.05 to </a:t>
            </a:r>
            <a:r>
              <a:rPr lang="en-US" sz="2400" u="sng" dirty="0">
                <a:solidFill>
                  <a:srgbClr val="000000"/>
                </a:solidFill>
                <a:latin typeface="Arial"/>
                <a:ea typeface="Times New Roman"/>
              </a:rPr>
              <a:t>&lt;</a:t>
            </a:r>
            <a:r>
              <a:rPr lang="en-US" sz="2400" dirty="0">
                <a:solidFill>
                  <a:srgbClr val="000000"/>
                </a:solidFill>
                <a:latin typeface="Arial"/>
                <a:ea typeface="Times New Roman"/>
              </a:rPr>
              <a:t> .10 level </a:t>
            </a:r>
          </a:p>
          <a:p>
            <a:pPr>
              <a:tabLst>
                <a:tab pos="331470" algn="l"/>
                <a:tab pos="502920" algn="l"/>
              </a:tabLst>
            </a:pPr>
            <a:r>
              <a:rPr lang="en-US" sz="2400" dirty="0">
                <a:solidFill>
                  <a:srgbClr val="000000"/>
                </a:solidFill>
                <a:latin typeface="Arial"/>
                <a:ea typeface="Times New Roman"/>
              </a:rPr>
              <a:t>*** Correlations are significant at the p&gt;.10 to </a:t>
            </a:r>
            <a:r>
              <a:rPr lang="en-US" sz="2400" u="sng" dirty="0">
                <a:solidFill>
                  <a:srgbClr val="000000"/>
                </a:solidFill>
                <a:latin typeface="Arial"/>
                <a:ea typeface="Times New Roman"/>
              </a:rPr>
              <a:t>&lt;</a:t>
            </a:r>
            <a:r>
              <a:rPr lang="en-US" sz="2400" dirty="0">
                <a:solidFill>
                  <a:srgbClr val="000000"/>
                </a:solidFill>
                <a:latin typeface="Arial"/>
                <a:ea typeface="Times New Roman"/>
              </a:rPr>
              <a:t> .16 level </a:t>
            </a:r>
            <a:endParaRPr lang="en-US" sz="2400" dirty="0">
              <a:solidFill>
                <a:srgbClr val="000000"/>
              </a:solidFill>
              <a:effectLst/>
              <a:latin typeface="Arial"/>
              <a:ea typeface="Times New Roman"/>
            </a:endParaRPr>
          </a:p>
        </p:txBody>
      </p:sp>
    </p:spTree>
    <p:extLst>
      <p:ext uri="{BB962C8B-B14F-4D97-AF65-F5344CB8AC3E}">
        <p14:creationId xmlns:p14="http://schemas.microsoft.com/office/powerpoint/2010/main" val="5452123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3810000" cy="609600"/>
          </a:xfrm>
        </p:spPr>
        <p:txBody>
          <a:bodyPr>
            <a:noAutofit/>
          </a:bodyPr>
          <a:lstStyle/>
          <a:p>
            <a:r>
              <a:rPr lang="en-US" sz="3600" b="1" dirty="0" smtClean="0">
                <a:solidFill>
                  <a:schemeClr val="accent1">
                    <a:lumMod val="50000"/>
                  </a:schemeClr>
                </a:solidFill>
              </a:rPr>
              <a:t>Correlations</a:t>
            </a:r>
            <a:endParaRPr lang="en-US" sz="3600" b="1" dirty="0">
              <a:solidFill>
                <a:schemeClr val="accent1">
                  <a:lumMod val="5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06604790"/>
              </p:ext>
            </p:extLst>
          </p:nvPr>
        </p:nvGraphicFramePr>
        <p:xfrm>
          <a:off x="609600" y="2057401"/>
          <a:ext cx="8001000" cy="2880359"/>
        </p:xfrm>
        <a:graphic>
          <a:graphicData uri="http://schemas.openxmlformats.org/drawingml/2006/table">
            <a:tbl>
              <a:tblPr firstRow="1" firstCol="1" bandRow="1"/>
              <a:tblGrid>
                <a:gridCol w="5791200"/>
                <a:gridCol w="2115820"/>
                <a:gridCol w="93980"/>
              </a:tblGrid>
              <a:tr h="579120">
                <a:tc gridSpan="3">
                  <a:txBody>
                    <a:bodyPr/>
                    <a:lstStyle/>
                    <a:p>
                      <a:pPr marL="0" marR="0" algn="ctr">
                        <a:spcBef>
                          <a:spcPts val="0"/>
                        </a:spcBef>
                        <a:spcAft>
                          <a:spcPts val="0"/>
                        </a:spcAft>
                      </a:pPr>
                      <a:r>
                        <a:rPr lang="en-US" sz="2800" b="1" dirty="0">
                          <a:solidFill>
                            <a:srgbClr val="000000"/>
                          </a:solidFill>
                          <a:effectLst/>
                          <a:latin typeface="Arial"/>
                          <a:ea typeface="Times New Roman"/>
                        </a:rPr>
                        <a:t>GENERAL</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hMerge="1">
                  <a:txBody>
                    <a:bodyPr/>
                    <a:lstStyle/>
                    <a:p>
                      <a:endParaRPr lang="en-US"/>
                    </a:p>
                  </a:txBody>
                  <a:tcPr/>
                </a:tc>
                <a:tc hMerge="1">
                  <a:txBody>
                    <a:bodyPr/>
                    <a:lstStyle/>
                    <a:p>
                      <a:endParaRPr lang="en-US"/>
                    </a:p>
                  </a:txBody>
                  <a:tcPr/>
                </a:tc>
              </a:tr>
              <a:tr h="868679">
                <a:tc>
                  <a:txBody>
                    <a:bodyPr/>
                    <a:lstStyle/>
                    <a:p>
                      <a:pPr marL="342900" marR="0" indent="-285750" algn="ctr">
                        <a:spcBef>
                          <a:spcPts val="0"/>
                        </a:spcBef>
                        <a:spcAft>
                          <a:spcPts val="0"/>
                        </a:spcAft>
                      </a:pPr>
                      <a:r>
                        <a:rPr lang="en-US" sz="2800" dirty="0">
                          <a:solidFill>
                            <a:srgbClr val="000000"/>
                          </a:solidFill>
                          <a:effectLst/>
                          <a:latin typeface="Arial"/>
                          <a:ea typeface="Times New Roman"/>
                        </a:rPr>
                        <a:t>Modality/Technique</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solidFill>
                            <a:srgbClr val="000000"/>
                          </a:solidFill>
                          <a:effectLst/>
                          <a:latin typeface="Arial"/>
                          <a:ea typeface="Times New Roman"/>
                        </a:rPr>
                        <a:t>Pearson’s r</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579120">
                <a:tc>
                  <a:txBody>
                    <a:bodyPr/>
                    <a:lstStyle/>
                    <a:p>
                      <a:pPr marL="342900" marR="0" indent="-285750">
                        <a:spcBef>
                          <a:spcPts val="0"/>
                        </a:spcBef>
                        <a:spcAft>
                          <a:spcPts val="0"/>
                        </a:spcAft>
                      </a:pPr>
                      <a:r>
                        <a:rPr lang="en-US" sz="2800" dirty="0">
                          <a:solidFill>
                            <a:srgbClr val="000000"/>
                          </a:solidFill>
                          <a:effectLst/>
                          <a:latin typeface="Arial"/>
                          <a:ea typeface="Times New Roman"/>
                        </a:rPr>
                        <a:t>Point Needling/Traditional Chinese Medicine</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dirty="0">
                          <a:solidFill>
                            <a:srgbClr val="000000"/>
                          </a:solidFill>
                          <a:effectLst/>
                          <a:latin typeface="Arial"/>
                          <a:ea typeface="Times New Roman"/>
                        </a:rPr>
                        <a:t>.17**</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579120">
                <a:tc>
                  <a:txBody>
                    <a:bodyPr/>
                    <a:lstStyle/>
                    <a:p>
                      <a:pPr marL="342900" marR="0" indent="-285750">
                        <a:spcBef>
                          <a:spcPts val="0"/>
                        </a:spcBef>
                        <a:spcAft>
                          <a:spcPts val="0"/>
                        </a:spcAft>
                      </a:pPr>
                      <a:r>
                        <a:rPr lang="en-US" sz="2800" dirty="0">
                          <a:solidFill>
                            <a:srgbClr val="000000"/>
                          </a:solidFill>
                          <a:effectLst/>
                          <a:latin typeface="Arial"/>
                          <a:ea typeface="Times New Roman"/>
                        </a:rPr>
                        <a:t>Cupping/Scalp</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dirty="0">
                          <a:solidFill>
                            <a:srgbClr val="000000"/>
                          </a:solidFill>
                          <a:effectLst/>
                          <a:latin typeface="Arial"/>
                          <a:ea typeface="Times New Roman"/>
                        </a:rPr>
                        <a:t>.35*</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3" name="Rectangle 2"/>
          <p:cNvSpPr/>
          <p:nvPr/>
        </p:nvSpPr>
        <p:spPr>
          <a:xfrm>
            <a:off x="609600" y="4953000"/>
            <a:ext cx="8273143" cy="1200329"/>
          </a:xfrm>
          <a:prstGeom prst="rect">
            <a:avLst/>
          </a:prstGeom>
        </p:spPr>
        <p:txBody>
          <a:bodyPr wrap="square">
            <a:spAutoFit/>
          </a:bodyPr>
          <a:lstStyle/>
          <a:p>
            <a:pPr lvl="0">
              <a:tabLst>
                <a:tab pos="331470" algn="l"/>
                <a:tab pos="502920" algn="l"/>
              </a:tabLst>
            </a:pPr>
            <a:r>
              <a:rPr lang="en-US" sz="2400" dirty="0">
                <a:solidFill>
                  <a:srgbClr val="000000"/>
                </a:solidFill>
                <a:latin typeface="Arial"/>
                <a:ea typeface="Times New Roman"/>
              </a:rPr>
              <a:t>*Correlations are significant at the p&gt;.01 to </a:t>
            </a:r>
            <a:r>
              <a:rPr lang="en-US" sz="2400" u="sng" dirty="0">
                <a:solidFill>
                  <a:srgbClr val="000000"/>
                </a:solidFill>
                <a:latin typeface="Arial"/>
                <a:ea typeface="Times New Roman"/>
              </a:rPr>
              <a:t>&lt;</a:t>
            </a:r>
            <a:r>
              <a:rPr lang="en-US" sz="2400" dirty="0">
                <a:solidFill>
                  <a:srgbClr val="000000"/>
                </a:solidFill>
                <a:latin typeface="Arial"/>
                <a:ea typeface="Times New Roman"/>
              </a:rPr>
              <a:t> .05 level</a:t>
            </a:r>
          </a:p>
          <a:p>
            <a:pPr lvl="0">
              <a:tabLst>
                <a:tab pos="331470" algn="l"/>
                <a:tab pos="502920" algn="l"/>
              </a:tabLst>
            </a:pPr>
            <a:r>
              <a:rPr lang="en-US" sz="2400" dirty="0">
                <a:solidFill>
                  <a:srgbClr val="000000"/>
                </a:solidFill>
                <a:latin typeface="Arial"/>
                <a:ea typeface="Times New Roman"/>
              </a:rPr>
              <a:t>** Correlations are significant at the p&gt;.05 to </a:t>
            </a:r>
            <a:r>
              <a:rPr lang="en-US" sz="2400" u="sng" dirty="0">
                <a:solidFill>
                  <a:srgbClr val="000000"/>
                </a:solidFill>
                <a:latin typeface="Arial"/>
                <a:ea typeface="Times New Roman"/>
              </a:rPr>
              <a:t>&lt;</a:t>
            </a:r>
            <a:r>
              <a:rPr lang="en-US" sz="2400" dirty="0">
                <a:solidFill>
                  <a:srgbClr val="000000"/>
                </a:solidFill>
                <a:latin typeface="Arial"/>
                <a:ea typeface="Times New Roman"/>
              </a:rPr>
              <a:t> .10 level </a:t>
            </a:r>
          </a:p>
          <a:p>
            <a:pPr lvl="0">
              <a:tabLst>
                <a:tab pos="331470" algn="l"/>
                <a:tab pos="502920" algn="l"/>
              </a:tabLst>
            </a:pPr>
            <a:r>
              <a:rPr lang="en-US" sz="2400" dirty="0">
                <a:solidFill>
                  <a:srgbClr val="000000"/>
                </a:solidFill>
                <a:latin typeface="Arial"/>
                <a:ea typeface="Times New Roman"/>
              </a:rPr>
              <a:t>*** Correlations are significant at the p&gt;.10 to </a:t>
            </a:r>
            <a:r>
              <a:rPr lang="en-US" sz="2400" u="sng" dirty="0">
                <a:solidFill>
                  <a:srgbClr val="000000"/>
                </a:solidFill>
                <a:latin typeface="Arial"/>
                <a:ea typeface="Times New Roman"/>
              </a:rPr>
              <a:t>&lt;</a:t>
            </a:r>
            <a:r>
              <a:rPr lang="en-US" sz="2400" dirty="0">
                <a:solidFill>
                  <a:srgbClr val="000000"/>
                </a:solidFill>
                <a:latin typeface="Arial"/>
                <a:ea typeface="Times New Roman"/>
              </a:rPr>
              <a:t> .16 level </a:t>
            </a:r>
          </a:p>
        </p:txBody>
      </p:sp>
    </p:spTree>
    <p:extLst>
      <p:ext uri="{BB962C8B-B14F-4D97-AF65-F5344CB8AC3E}">
        <p14:creationId xmlns:p14="http://schemas.microsoft.com/office/powerpoint/2010/main" val="34936395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286" y="381000"/>
            <a:ext cx="3124200" cy="685800"/>
          </a:xfrm>
        </p:spPr>
        <p:txBody>
          <a:bodyPr>
            <a:noAutofit/>
          </a:bodyPr>
          <a:lstStyle/>
          <a:p>
            <a:r>
              <a:rPr lang="en-US" sz="3600" b="1" dirty="0" smtClean="0">
                <a:solidFill>
                  <a:schemeClr val="accent1">
                    <a:lumMod val="50000"/>
                  </a:schemeClr>
                </a:solidFill>
              </a:rPr>
              <a:t>Correlations</a:t>
            </a:r>
            <a:endParaRPr lang="en-US" sz="3600" b="1" dirty="0">
              <a:solidFill>
                <a:schemeClr val="accent1">
                  <a:lumMod val="5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8574392"/>
              </p:ext>
            </p:extLst>
          </p:nvPr>
        </p:nvGraphicFramePr>
        <p:xfrm>
          <a:off x="609600" y="1981200"/>
          <a:ext cx="7848600" cy="2865120"/>
        </p:xfrm>
        <a:graphic>
          <a:graphicData uri="http://schemas.openxmlformats.org/drawingml/2006/table">
            <a:tbl>
              <a:tblPr firstRow="1" firstCol="1" bandRow="1"/>
              <a:tblGrid>
                <a:gridCol w="5486400"/>
                <a:gridCol w="2268220"/>
                <a:gridCol w="93980"/>
              </a:tblGrid>
              <a:tr h="477520">
                <a:tc gridSpan="3">
                  <a:txBody>
                    <a:bodyPr/>
                    <a:lstStyle/>
                    <a:p>
                      <a:pPr marL="0" marR="0" algn="ctr">
                        <a:spcBef>
                          <a:spcPts val="0"/>
                        </a:spcBef>
                        <a:spcAft>
                          <a:spcPts val="0"/>
                        </a:spcAft>
                      </a:pPr>
                      <a:r>
                        <a:rPr lang="en-US" sz="2800" b="1" dirty="0">
                          <a:solidFill>
                            <a:srgbClr val="000000"/>
                          </a:solidFill>
                          <a:effectLst/>
                          <a:latin typeface="Arial"/>
                          <a:ea typeface="Times New Roman"/>
                        </a:rPr>
                        <a:t>WOMEN’S HEALTH</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hMerge="1">
                  <a:txBody>
                    <a:bodyPr/>
                    <a:lstStyle/>
                    <a:p>
                      <a:endParaRPr lang="en-US"/>
                    </a:p>
                  </a:txBody>
                  <a:tcPr/>
                </a:tc>
                <a:tc hMerge="1">
                  <a:txBody>
                    <a:bodyPr/>
                    <a:lstStyle/>
                    <a:p>
                      <a:endParaRPr lang="en-US"/>
                    </a:p>
                  </a:txBody>
                  <a:tcPr/>
                </a:tc>
              </a:tr>
              <a:tr h="955040">
                <a:tc>
                  <a:txBody>
                    <a:bodyPr/>
                    <a:lstStyle/>
                    <a:p>
                      <a:pPr marL="342900" marR="0" indent="-285750" algn="ctr">
                        <a:spcBef>
                          <a:spcPts val="0"/>
                        </a:spcBef>
                        <a:spcAft>
                          <a:spcPts val="0"/>
                        </a:spcAft>
                      </a:pPr>
                      <a:r>
                        <a:rPr lang="en-US" sz="2800" dirty="0">
                          <a:solidFill>
                            <a:srgbClr val="000000"/>
                          </a:solidFill>
                          <a:effectLst/>
                          <a:latin typeface="Arial"/>
                          <a:ea typeface="Times New Roman"/>
                        </a:rPr>
                        <a:t>Modality/Technique</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solidFill>
                            <a:srgbClr val="000000"/>
                          </a:solidFill>
                          <a:effectLst/>
                          <a:latin typeface="Arial"/>
                          <a:ea typeface="Times New Roman"/>
                        </a:rPr>
                        <a:t>Pearson’s r</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955040">
                <a:tc>
                  <a:txBody>
                    <a:bodyPr/>
                    <a:lstStyle/>
                    <a:p>
                      <a:pPr marL="342900" marR="0" indent="-285750">
                        <a:spcBef>
                          <a:spcPts val="0"/>
                        </a:spcBef>
                        <a:spcAft>
                          <a:spcPts val="0"/>
                        </a:spcAft>
                      </a:pPr>
                      <a:r>
                        <a:rPr lang="en-US" sz="2800" dirty="0">
                          <a:solidFill>
                            <a:srgbClr val="000000"/>
                          </a:solidFill>
                          <a:effectLst/>
                          <a:latin typeface="Arial"/>
                          <a:ea typeface="Times New Roman"/>
                        </a:rPr>
                        <a:t>Point Needling/Traditional Chinese Medicine</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dirty="0">
                          <a:solidFill>
                            <a:srgbClr val="000000"/>
                          </a:solidFill>
                          <a:effectLst/>
                          <a:latin typeface="Arial"/>
                          <a:ea typeface="Times New Roman"/>
                        </a:rPr>
                        <a:t>.30***</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477520">
                <a:tc>
                  <a:txBody>
                    <a:bodyPr/>
                    <a:lstStyle/>
                    <a:p>
                      <a:pPr marL="342900" marR="0" indent="-285750">
                        <a:spcBef>
                          <a:spcPts val="0"/>
                        </a:spcBef>
                        <a:spcAft>
                          <a:spcPts val="0"/>
                        </a:spcAft>
                      </a:pPr>
                      <a:r>
                        <a:rPr lang="en-US" sz="2800" dirty="0">
                          <a:solidFill>
                            <a:srgbClr val="000000"/>
                          </a:solidFill>
                          <a:effectLst/>
                          <a:latin typeface="Arial"/>
                          <a:ea typeface="Times New Roman"/>
                        </a:rPr>
                        <a:t>Point Needling/Five Element</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dirty="0">
                          <a:solidFill>
                            <a:srgbClr val="000000"/>
                          </a:solidFill>
                          <a:effectLst/>
                          <a:latin typeface="Arial"/>
                          <a:ea typeface="Times New Roman"/>
                        </a:rPr>
                        <a:t>.40***</a:t>
                      </a:r>
                      <a:endParaRPr lang="en-US" sz="2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609600" y="4876800"/>
            <a:ext cx="8001000" cy="1200329"/>
          </a:xfrm>
          <a:prstGeom prst="rect">
            <a:avLst/>
          </a:prstGeom>
          <a:noFill/>
        </p:spPr>
        <p:txBody>
          <a:bodyPr wrap="square" rtlCol="0">
            <a:spAutoFit/>
          </a:bodyPr>
          <a:lstStyle/>
          <a:p>
            <a:pPr lvl="0">
              <a:tabLst>
                <a:tab pos="331470" algn="l"/>
                <a:tab pos="502920" algn="l"/>
              </a:tabLst>
            </a:pPr>
            <a:r>
              <a:rPr lang="en-US" sz="2400" dirty="0">
                <a:solidFill>
                  <a:srgbClr val="000000"/>
                </a:solidFill>
                <a:latin typeface="Arial"/>
                <a:ea typeface="Times New Roman"/>
              </a:rPr>
              <a:t>*Correlations are significant at the p&gt;.01 to </a:t>
            </a:r>
            <a:r>
              <a:rPr lang="en-US" sz="2400" u="sng" dirty="0">
                <a:solidFill>
                  <a:srgbClr val="000000"/>
                </a:solidFill>
                <a:latin typeface="Arial"/>
                <a:ea typeface="Times New Roman"/>
              </a:rPr>
              <a:t>&lt;</a:t>
            </a:r>
            <a:r>
              <a:rPr lang="en-US" sz="2400" dirty="0">
                <a:solidFill>
                  <a:srgbClr val="000000"/>
                </a:solidFill>
                <a:latin typeface="Arial"/>
                <a:ea typeface="Times New Roman"/>
              </a:rPr>
              <a:t> .05 level</a:t>
            </a:r>
          </a:p>
          <a:p>
            <a:pPr lvl="0">
              <a:tabLst>
                <a:tab pos="331470" algn="l"/>
                <a:tab pos="502920" algn="l"/>
              </a:tabLst>
            </a:pPr>
            <a:r>
              <a:rPr lang="en-US" sz="2400" dirty="0">
                <a:solidFill>
                  <a:srgbClr val="000000"/>
                </a:solidFill>
                <a:latin typeface="Arial"/>
                <a:ea typeface="Times New Roman"/>
              </a:rPr>
              <a:t>** Correlations are significant at the p&gt;.05 to </a:t>
            </a:r>
            <a:r>
              <a:rPr lang="en-US" sz="2400" u="sng" dirty="0">
                <a:solidFill>
                  <a:srgbClr val="000000"/>
                </a:solidFill>
                <a:latin typeface="Arial"/>
                <a:ea typeface="Times New Roman"/>
              </a:rPr>
              <a:t>&lt;</a:t>
            </a:r>
            <a:r>
              <a:rPr lang="en-US" sz="2400" dirty="0">
                <a:solidFill>
                  <a:srgbClr val="000000"/>
                </a:solidFill>
                <a:latin typeface="Arial"/>
                <a:ea typeface="Times New Roman"/>
              </a:rPr>
              <a:t> .10 level </a:t>
            </a:r>
          </a:p>
          <a:p>
            <a:pPr lvl="0">
              <a:tabLst>
                <a:tab pos="331470" algn="l"/>
                <a:tab pos="502920" algn="l"/>
              </a:tabLst>
            </a:pPr>
            <a:r>
              <a:rPr lang="en-US" sz="2400" dirty="0">
                <a:solidFill>
                  <a:srgbClr val="000000"/>
                </a:solidFill>
                <a:latin typeface="Arial"/>
                <a:ea typeface="Times New Roman"/>
              </a:rPr>
              <a:t>*** Correlations are significant at the p&gt;.10 to </a:t>
            </a:r>
            <a:r>
              <a:rPr lang="en-US" sz="2400" u="sng" dirty="0">
                <a:solidFill>
                  <a:srgbClr val="000000"/>
                </a:solidFill>
                <a:latin typeface="Arial"/>
                <a:ea typeface="Times New Roman"/>
              </a:rPr>
              <a:t>&lt;</a:t>
            </a:r>
            <a:r>
              <a:rPr lang="en-US" sz="2400" dirty="0">
                <a:solidFill>
                  <a:srgbClr val="000000"/>
                </a:solidFill>
                <a:latin typeface="Arial"/>
                <a:ea typeface="Times New Roman"/>
              </a:rPr>
              <a:t> .16 level </a:t>
            </a:r>
          </a:p>
        </p:txBody>
      </p:sp>
    </p:spTree>
    <p:extLst>
      <p:ext uri="{BB962C8B-B14F-4D97-AF65-F5344CB8AC3E}">
        <p14:creationId xmlns:p14="http://schemas.microsoft.com/office/powerpoint/2010/main" val="38737942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4419600" cy="724936"/>
          </a:xfrm>
        </p:spPr>
        <p:txBody>
          <a:bodyPr>
            <a:normAutofit/>
          </a:bodyPr>
          <a:lstStyle/>
          <a:p>
            <a:r>
              <a:rPr lang="en-US" sz="3600" b="1" dirty="0" smtClean="0">
                <a:solidFill>
                  <a:schemeClr val="accent1">
                    <a:lumMod val="50000"/>
                  </a:schemeClr>
                </a:solidFill>
              </a:rPr>
              <a:t>Supplemental Tool</a:t>
            </a:r>
            <a:endParaRPr lang="en-US" sz="3600" b="1" dirty="0">
              <a:solidFill>
                <a:schemeClr val="accent1">
                  <a:lumMod val="50000"/>
                </a:schemeClr>
              </a:solidFill>
            </a:endParaRPr>
          </a:p>
        </p:txBody>
      </p:sp>
      <p:sp>
        <p:nvSpPr>
          <p:cNvPr id="3" name="Content Placeholder 2"/>
          <p:cNvSpPr>
            <a:spLocks noGrp="1"/>
          </p:cNvSpPr>
          <p:nvPr>
            <p:ph idx="1"/>
          </p:nvPr>
        </p:nvSpPr>
        <p:spPr>
          <a:xfrm>
            <a:off x="533400" y="1447800"/>
            <a:ext cx="7924800" cy="4648200"/>
          </a:xfrm>
        </p:spPr>
        <p:txBody>
          <a:bodyPr>
            <a:normAutofit/>
          </a:bodyPr>
          <a:lstStyle/>
          <a:p>
            <a:r>
              <a:rPr lang="en-US" sz="3200" dirty="0" smtClean="0"/>
              <a:t>Developed as an accompaniment to the content outline</a:t>
            </a:r>
          </a:p>
          <a:p>
            <a:r>
              <a:rPr lang="en-US" sz="3200" dirty="0" smtClean="0"/>
              <a:t>November Subject matter Expert Workshop reviewed the results of the correlation analyses and supported the utility of the results</a:t>
            </a:r>
          </a:p>
          <a:p>
            <a:r>
              <a:rPr lang="en-US" sz="3200" dirty="0" smtClean="0"/>
              <a:t>Items written from a common scenario perspective</a:t>
            </a:r>
          </a:p>
          <a:p>
            <a:endParaRPr lang="en-US" dirty="0"/>
          </a:p>
        </p:txBody>
      </p:sp>
    </p:spTree>
    <p:extLst>
      <p:ext uri="{BB962C8B-B14F-4D97-AF65-F5344CB8AC3E}">
        <p14:creationId xmlns:p14="http://schemas.microsoft.com/office/powerpoint/2010/main" val="1012871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5715000" cy="685800"/>
          </a:xfrm>
        </p:spPr>
        <p:txBody>
          <a:bodyPr>
            <a:normAutofit/>
          </a:bodyPr>
          <a:lstStyle/>
          <a:p>
            <a:r>
              <a:rPr lang="en-US" sz="3600" b="1" dirty="0">
                <a:solidFill>
                  <a:schemeClr val="accent1">
                    <a:lumMod val="50000"/>
                  </a:schemeClr>
                </a:solidFill>
              </a:rPr>
              <a:t>Occupational Analysis</a:t>
            </a:r>
          </a:p>
        </p:txBody>
      </p:sp>
      <p:sp>
        <p:nvSpPr>
          <p:cNvPr id="3" name="Content Placeholder 2"/>
          <p:cNvSpPr>
            <a:spLocks noGrp="1"/>
          </p:cNvSpPr>
          <p:nvPr>
            <p:ph idx="1"/>
          </p:nvPr>
        </p:nvSpPr>
        <p:spPr>
          <a:xfrm>
            <a:off x="609600" y="2133600"/>
            <a:ext cx="7620000" cy="4343400"/>
          </a:xfrm>
        </p:spPr>
        <p:txBody>
          <a:bodyPr>
            <a:normAutofit/>
          </a:bodyPr>
          <a:lstStyle/>
          <a:p>
            <a:r>
              <a:rPr lang="en-US" sz="3200" dirty="0" smtClean="0"/>
              <a:t>Provides basis of job-related, fair, and legally defensible examinations</a:t>
            </a:r>
            <a:endParaRPr lang="en-US" sz="3200" dirty="0"/>
          </a:p>
          <a:p>
            <a:pPr lvl="2"/>
            <a:r>
              <a:rPr lang="en-US" sz="2800" dirty="0" smtClean="0"/>
              <a:t>Establishes examination validity through linking of examination content to critical job competencies</a:t>
            </a:r>
            <a:r>
              <a:rPr lang="en-US" sz="2000" dirty="0" smtClean="0"/>
              <a:t/>
            </a:r>
            <a:br>
              <a:rPr lang="en-US" sz="2000" dirty="0" smtClean="0"/>
            </a:br>
            <a:endParaRPr lang="en-US" sz="2000" dirty="0" smtClean="0"/>
          </a:p>
        </p:txBody>
      </p:sp>
    </p:spTree>
    <p:extLst>
      <p:ext uri="{BB962C8B-B14F-4D97-AF65-F5344CB8AC3E}">
        <p14:creationId xmlns:p14="http://schemas.microsoft.com/office/powerpoint/2010/main" val="314773755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2836511837"/>
              </p:ext>
            </p:extLst>
          </p:nvPr>
        </p:nvGraphicFramePr>
        <p:xfrm>
          <a:off x="533400" y="1905000"/>
          <a:ext cx="8153399" cy="3164104"/>
        </p:xfrm>
        <a:graphic>
          <a:graphicData uri="http://schemas.openxmlformats.org/drawingml/2006/table">
            <a:tbl>
              <a:tblPr firstRow="1" firstCol="1" lastRow="1" lastCol="1" bandRow="1" bandCol="1"/>
              <a:tblGrid>
                <a:gridCol w="1568929"/>
                <a:gridCol w="2371342"/>
                <a:gridCol w="4213128"/>
              </a:tblGrid>
              <a:tr h="481864">
                <a:tc>
                  <a:txBody>
                    <a:bodyPr/>
                    <a:lstStyle/>
                    <a:p>
                      <a:pPr marL="0" marR="0" algn="ctr">
                        <a:spcBef>
                          <a:spcPts val="0"/>
                        </a:spcBef>
                        <a:spcAft>
                          <a:spcPts val="0"/>
                        </a:spcAft>
                      </a:pPr>
                      <a:r>
                        <a:rPr lang="en-US" sz="1600" b="1" i="1" dirty="0">
                          <a:solidFill>
                            <a:srgbClr val="000000"/>
                          </a:solidFill>
                          <a:effectLst/>
                          <a:latin typeface="Arial"/>
                          <a:ea typeface="Times New Roman"/>
                        </a:rPr>
                        <a:t>Subarea</a:t>
                      </a:r>
                      <a:endParaRPr lang="en-US" sz="1600" dirty="0">
                        <a:solidFill>
                          <a:srgbClr val="000000"/>
                        </a:solidFill>
                        <a:effectLst/>
                        <a:latin typeface="Times New Roman"/>
                        <a:ea typeface="Times New Roman"/>
                      </a:endParaRPr>
                    </a:p>
                  </a:txBody>
                  <a:tcPr marL="53715" marR="537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spcBef>
                          <a:spcPts val="0"/>
                        </a:spcBef>
                        <a:spcAft>
                          <a:spcPts val="0"/>
                        </a:spcAft>
                      </a:pPr>
                      <a:r>
                        <a:rPr lang="en-US" sz="1600" b="1" i="1" dirty="0">
                          <a:solidFill>
                            <a:srgbClr val="000000"/>
                          </a:solidFill>
                          <a:effectLst/>
                          <a:latin typeface="Arial"/>
                          <a:ea typeface="Times New Roman"/>
                        </a:rPr>
                        <a:t>Job Task</a:t>
                      </a:r>
                      <a:endParaRPr lang="en-US" sz="1600" dirty="0">
                        <a:solidFill>
                          <a:srgbClr val="000000"/>
                        </a:solidFill>
                        <a:effectLst/>
                        <a:latin typeface="Times New Roman"/>
                        <a:ea typeface="Times New Roman"/>
                      </a:endParaRPr>
                    </a:p>
                  </a:txBody>
                  <a:tcPr marL="53715" marR="537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a:spcBef>
                          <a:spcPts val="0"/>
                        </a:spcBef>
                        <a:spcAft>
                          <a:spcPts val="0"/>
                        </a:spcAft>
                      </a:pPr>
                      <a:r>
                        <a:rPr lang="en-US" sz="1600" b="1" i="1" dirty="0">
                          <a:solidFill>
                            <a:srgbClr val="000000"/>
                          </a:solidFill>
                          <a:effectLst/>
                          <a:latin typeface="Arial"/>
                          <a:ea typeface="Times New Roman"/>
                        </a:rPr>
                        <a:t>Associated Knowledge</a:t>
                      </a:r>
                      <a:endParaRPr lang="en-US" sz="1600" dirty="0">
                        <a:solidFill>
                          <a:srgbClr val="000000"/>
                        </a:solidFill>
                        <a:effectLst/>
                        <a:latin typeface="Times New Roman"/>
                        <a:ea typeface="Times New Roman"/>
                      </a:endParaRPr>
                    </a:p>
                  </a:txBody>
                  <a:tcPr marL="53715" marR="537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r>
              <a:tr h="1030934">
                <a:tc>
                  <a:txBody>
                    <a:bodyPr/>
                    <a:lstStyle/>
                    <a:p>
                      <a:pPr marL="228600" marR="0" indent="-228600">
                        <a:spcBef>
                          <a:spcPts val="600"/>
                        </a:spcBef>
                        <a:spcAft>
                          <a:spcPts val="0"/>
                        </a:spcAft>
                      </a:pPr>
                      <a:r>
                        <a:rPr lang="en-US" sz="1600" b="1" dirty="0">
                          <a:solidFill>
                            <a:srgbClr val="000000"/>
                          </a:solidFill>
                          <a:effectLst/>
                          <a:latin typeface="Arial"/>
                          <a:ea typeface="Times New Roman"/>
                        </a:rPr>
                        <a:t>A.</a:t>
                      </a:r>
                      <a:r>
                        <a:rPr lang="en-US" sz="1600" dirty="0">
                          <a:solidFill>
                            <a:srgbClr val="000000"/>
                          </a:solidFill>
                          <a:effectLst/>
                          <a:latin typeface="Arial"/>
                          <a:ea typeface="Times New Roman"/>
                        </a:rPr>
                        <a:t>  Point Selection Principles and Categories (17.5%) (cont.)</a:t>
                      </a:r>
                      <a:endParaRPr lang="en-US" sz="1600" dirty="0">
                        <a:solidFill>
                          <a:srgbClr val="000000"/>
                        </a:solidFill>
                        <a:effectLst/>
                        <a:latin typeface="Times New Roman"/>
                        <a:ea typeface="Times New Roman"/>
                      </a:endParaRPr>
                    </a:p>
                  </a:txBody>
                  <a:tcPr marL="53715" marR="537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448310" marR="0" indent="-448310">
                        <a:spcBef>
                          <a:spcPts val="600"/>
                        </a:spcBef>
                        <a:spcAft>
                          <a:spcPts val="600"/>
                        </a:spcAft>
                      </a:pPr>
                      <a:r>
                        <a:rPr lang="en-US" sz="1600" b="1">
                          <a:solidFill>
                            <a:srgbClr val="000000"/>
                          </a:solidFill>
                          <a:effectLst/>
                          <a:latin typeface="Arial"/>
                          <a:ea typeface="Times New Roman"/>
                        </a:rPr>
                        <a:t>T67.</a:t>
                      </a:r>
                      <a:r>
                        <a:rPr lang="en-US" sz="1600">
                          <a:solidFill>
                            <a:srgbClr val="000000"/>
                          </a:solidFill>
                          <a:effectLst/>
                          <a:latin typeface="Arial"/>
                          <a:ea typeface="Times New Roman"/>
                        </a:rPr>
                        <a:t>   Select points on the extremities of patient to treat conditions occurring in the center.</a:t>
                      </a:r>
                      <a:endParaRPr lang="en-US" sz="1600">
                        <a:solidFill>
                          <a:srgbClr val="000000"/>
                        </a:solidFill>
                        <a:effectLst/>
                        <a:latin typeface="Times New Roman"/>
                        <a:ea typeface="Times New Roman"/>
                      </a:endParaRPr>
                    </a:p>
                  </a:txBody>
                  <a:tcPr marL="53715" marR="537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94030" marR="0" indent="-494030">
                        <a:spcBef>
                          <a:spcPts val="0"/>
                        </a:spcBef>
                        <a:spcAft>
                          <a:spcPts val="600"/>
                        </a:spcAft>
                      </a:pPr>
                      <a:r>
                        <a:rPr lang="en-US" sz="1600" b="1" dirty="0">
                          <a:solidFill>
                            <a:srgbClr val="000000"/>
                          </a:solidFill>
                          <a:effectLst/>
                          <a:latin typeface="Arial"/>
                          <a:ea typeface="Times New Roman"/>
                        </a:rPr>
                        <a:t>K127.</a:t>
                      </a:r>
                      <a:r>
                        <a:rPr lang="en-US" sz="1600" dirty="0">
                          <a:solidFill>
                            <a:srgbClr val="000000"/>
                          </a:solidFill>
                          <a:effectLst/>
                          <a:latin typeface="Arial"/>
                          <a:ea typeface="Times New Roman"/>
                        </a:rPr>
                        <a:t>  Knowledge of treatment strategies that use points in the extremities that relate to the center.</a:t>
                      </a:r>
                      <a:endParaRPr lang="en-US" sz="1600" dirty="0">
                        <a:solidFill>
                          <a:srgbClr val="000000"/>
                        </a:solidFill>
                        <a:effectLst/>
                        <a:latin typeface="Times New Roman"/>
                        <a:ea typeface="Times New Roman"/>
                      </a:endParaRPr>
                    </a:p>
                  </a:txBody>
                  <a:tcPr marL="53715" marR="537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3201">
                <a:tc>
                  <a:txBody>
                    <a:bodyPr/>
                    <a:lstStyle/>
                    <a:p>
                      <a:pPr marL="0" marR="0">
                        <a:lnSpc>
                          <a:spcPct val="115000"/>
                        </a:lnSpc>
                        <a:spcBef>
                          <a:spcPts val="0"/>
                        </a:spcBef>
                        <a:spcAft>
                          <a:spcPts val="1000"/>
                        </a:spcAft>
                      </a:pPr>
                      <a:r>
                        <a:rPr lang="en-US" sz="1600" i="1" dirty="0">
                          <a:solidFill>
                            <a:srgbClr val="000000"/>
                          </a:solidFill>
                          <a:effectLst/>
                          <a:latin typeface="Times New Roman"/>
                          <a:ea typeface="Times New Roman"/>
                        </a:rPr>
                        <a:t> </a:t>
                      </a:r>
                      <a:endParaRPr lang="en-US" sz="1600" dirty="0">
                        <a:solidFill>
                          <a:srgbClr val="000000"/>
                        </a:solidFill>
                        <a:effectLst/>
                        <a:latin typeface="Times New Roman"/>
                        <a:ea typeface="Times New Roman"/>
                      </a:endParaRPr>
                    </a:p>
                  </a:txBody>
                  <a:tcPr marL="53715" marR="537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427990" marR="0" indent="-427990">
                        <a:spcBef>
                          <a:spcPts val="600"/>
                        </a:spcBef>
                        <a:spcAft>
                          <a:spcPts val="600"/>
                        </a:spcAft>
                      </a:pPr>
                      <a:r>
                        <a:rPr lang="en-US" sz="1600" b="1">
                          <a:solidFill>
                            <a:srgbClr val="000000"/>
                          </a:solidFill>
                          <a:effectLst/>
                          <a:latin typeface="Arial"/>
                          <a:ea typeface="Times New Roman"/>
                        </a:rPr>
                        <a:t>T68.</a:t>
                      </a:r>
                      <a:r>
                        <a:rPr lang="en-US" sz="1600">
                          <a:solidFill>
                            <a:srgbClr val="000000"/>
                          </a:solidFill>
                          <a:effectLst/>
                          <a:latin typeface="Arial"/>
                          <a:ea typeface="Times New Roman"/>
                        </a:rPr>
                        <a:t>   Select Ashi points on patient to enhance treatment effect.  </a:t>
                      </a:r>
                      <a:endParaRPr lang="en-US" sz="1600">
                        <a:solidFill>
                          <a:srgbClr val="000000"/>
                        </a:solidFill>
                        <a:effectLst/>
                        <a:latin typeface="Times New Roman"/>
                        <a:ea typeface="Times New Roman"/>
                      </a:endParaRPr>
                    </a:p>
                  </a:txBody>
                  <a:tcPr marL="53715" marR="537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94030" marR="0" indent="-494030">
                        <a:spcBef>
                          <a:spcPts val="600"/>
                        </a:spcBef>
                        <a:spcAft>
                          <a:spcPts val="0"/>
                        </a:spcAft>
                      </a:pPr>
                      <a:r>
                        <a:rPr lang="en-US" sz="1600" b="1" dirty="0">
                          <a:solidFill>
                            <a:srgbClr val="000000"/>
                          </a:solidFill>
                          <a:effectLst/>
                          <a:latin typeface="Arial"/>
                          <a:ea typeface="Times New Roman"/>
                        </a:rPr>
                        <a:t>K128.</a:t>
                      </a:r>
                      <a:r>
                        <a:rPr lang="en-US" sz="1600" dirty="0">
                          <a:solidFill>
                            <a:srgbClr val="000000"/>
                          </a:solidFill>
                          <a:effectLst/>
                          <a:latin typeface="Arial"/>
                          <a:ea typeface="Times New Roman"/>
                        </a:rPr>
                        <a:t>  Knowledge of the therapeutic use of </a:t>
                      </a:r>
                      <a:r>
                        <a:rPr lang="en-US" sz="1600" dirty="0" err="1">
                          <a:solidFill>
                            <a:srgbClr val="000000"/>
                          </a:solidFill>
                          <a:effectLst/>
                          <a:latin typeface="Arial"/>
                          <a:ea typeface="Times New Roman"/>
                        </a:rPr>
                        <a:t>Ashi</a:t>
                      </a:r>
                      <a:r>
                        <a:rPr lang="en-US" sz="1600" dirty="0">
                          <a:solidFill>
                            <a:srgbClr val="000000"/>
                          </a:solidFill>
                          <a:effectLst/>
                          <a:latin typeface="Arial"/>
                          <a:ea typeface="Times New Roman"/>
                        </a:rPr>
                        <a:t> points.</a:t>
                      </a:r>
                      <a:endParaRPr lang="en-US" sz="1600" dirty="0">
                        <a:solidFill>
                          <a:srgbClr val="000000"/>
                        </a:solidFill>
                        <a:effectLst/>
                        <a:latin typeface="Times New Roman"/>
                        <a:ea typeface="Times New Roman"/>
                      </a:endParaRPr>
                    </a:p>
                  </a:txBody>
                  <a:tcPr marL="53715" marR="537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533400" y="587828"/>
            <a:ext cx="6096000" cy="646331"/>
          </a:xfrm>
          <a:prstGeom prst="rect">
            <a:avLst/>
          </a:prstGeom>
        </p:spPr>
        <p:txBody>
          <a:bodyPr wrap="square">
            <a:spAutoFit/>
          </a:bodyPr>
          <a:lstStyle/>
          <a:p>
            <a:r>
              <a:rPr lang="en-US" sz="3600" b="1" dirty="0">
                <a:solidFill>
                  <a:schemeClr val="accent1">
                    <a:lumMod val="50000"/>
                  </a:schemeClr>
                </a:solidFill>
                <a:latin typeface="+mj-lt"/>
                <a:ea typeface="+mj-ea"/>
                <a:cs typeface="+mj-cs"/>
              </a:rPr>
              <a:t>Content Outline Sample</a:t>
            </a:r>
          </a:p>
        </p:txBody>
      </p:sp>
    </p:spTree>
    <p:extLst>
      <p:ext uri="{BB962C8B-B14F-4D97-AF65-F5344CB8AC3E}">
        <p14:creationId xmlns:p14="http://schemas.microsoft.com/office/powerpoint/2010/main" val="247917044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848600" cy="381000"/>
          </a:xfrm>
        </p:spPr>
        <p:txBody>
          <a:bodyPr>
            <a:noAutofit/>
          </a:bodyPr>
          <a:lstStyle/>
          <a:p>
            <a:r>
              <a:rPr lang="en-US" sz="3600" b="1" dirty="0">
                <a:solidFill>
                  <a:schemeClr val="accent1">
                    <a:lumMod val="50000"/>
                  </a:schemeClr>
                </a:solidFill>
                <a:latin typeface="+mn-lt"/>
                <a:ea typeface="+mn-ea"/>
                <a:cs typeface="+mn-cs"/>
              </a:rPr>
              <a:t>Supplemental Tool Sample</a:t>
            </a:r>
          </a:p>
        </p:txBody>
      </p:sp>
      <p:graphicFrame>
        <p:nvGraphicFramePr>
          <p:cNvPr id="10" name="Table 9"/>
          <p:cNvGraphicFramePr>
            <a:graphicFrameLocks noGrp="1"/>
          </p:cNvGraphicFramePr>
          <p:nvPr>
            <p:extLst>
              <p:ext uri="{D42A27DB-BD31-4B8C-83A1-F6EECF244321}">
                <p14:modId xmlns:p14="http://schemas.microsoft.com/office/powerpoint/2010/main" val="218662182"/>
              </p:ext>
            </p:extLst>
          </p:nvPr>
        </p:nvGraphicFramePr>
        <p:xfrm>
          <a:off x="457200" y="3048000"/>
          <a:ext cx="8229600" cy="1920240"/>
        </p:xfrm>
        <a:graphic>
          <a:graphicData uri="http://schemas.openxmlformats.org/drawingml/2006/table">
            <a:tbl>
              <a:tblPr/>
              <a:tblGrid>
                <a:gridCol w="304800"/>
                <a:gridCol w="1143000"/>
                <a:gridCol w="914400"/>
                <a:gridCol w="457200"/>
                <a:gridCol w="685800"/>
                <a:gridCol w="762000"/>
                <a:gridCol w="762000"/>
                <a:gridCol w="685800"/>
                <a:gridCol w="533400"/>
                <a:gridCol w="457200"/>
                <a:gridCol w="457200"/>
                <a:gridCol w="533400"/>
                <a:gridCol w="533400"/>
              </a:tblGrid>
              <a:tr h="641360">
                <a:tc>
                  <a:txBody>
                    <a:bodyPr/>
                    <a:lstStyle/>
                    <a:p>
                      <a:pPr marL="0" marR="0">
                        <a:spcBef>
                          <a:spcPts val="0"/>
                        </a:spcBef>
                        <a:spcAft>
                          <a:spcPts val="0"/>
                        </a:spcAft>
                      </a:pPr>
                      <a:r>
                        <a:rPr lang="en-US" sz="1400" dirty="0">
                          <a:solidFill>
                            <a:srgbClr val="000000"/>
                          </a:solidFill>
                          <a:effectLst/>
                          <a:latin typeface="Arial"/>
                          <a:ea typeface="Times New Roman"/>
                        </a:rPr>
                        <a:t>67.</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effectLst/>
                          <a:latin typeface="Arial"/>
                          <a:ea typeface="Times New Roman"/>
                        </a:rPr>
                        <a:t>Select points on the extremities of patient to treat conditions occurring in the center.</a:t>
                      </a:r>
                      <a:endParaRPr lang="en-US" sz="1400" dirty="0">
                        <a:solidFill>
                          <a:srgbClr val="000000"/>
                        </a:solidFill>
                        <a:effectLst/>
                        <a:latin typeface="Times New Roman"/>
                        <a:ea typeface="Times New Roman"/>
                      </a:endParaRPr>
                    </a:p>
                    <a:p>
                      <a:pPr marL="0" marR="0">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effectLst/>
                          <a:latin typeface="Arial"/>
                          <a:ea typeface="Times New Roman"/>
                        </a:rPr>
                        <a:t>127</a:t>
                      </a:r>
                      <a:endParaRPr lang="en-US" sz="1400" dirty="0">
                        <a:solidFill>
                          <a:srgbClr val="000000"/>
                        </a:solidFill>
                        <a:effectLst/>
                        <a:latin typeface="Times New Roman"/>
                        <a:ea typeface="Times New Roman"/>
                      </a:endParaRPr>
                    </a:p>
                    <a:p>
                      <a:pPr marL="0" marR="0">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p>
                      <a:pPr marL="0" marR="0">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338599269"/>
              </p:ext>
            </p:extLst>
          </p:nvPr>
        </p:nvGraphicFramePr>
        <p:xfrm>
          <a:off x="457200" y="4953000"/>
          <a:ext cx="8229600" cy="1493520"/>
        </p:xfrm>
        <a:graphic>
          <a:graphicData uri="http://schemas.openxmlformats.org/drawingml/2006/table">
            <a:tbl>
              <a:tblPr/>
              <a:tblGrid>
                <a:gridCol w="338841"/>
                <a:gridCol w="1108959"/>
                <a:gridCol w="1066800"/>
                <a:gridCol w="457200"/>
                <a:gridCol w="609600"/>
                <a:gridCol w="762000"/>
                <a:gridCol w="685800"/>
                <a:gridCol w="685800"/>
                <a:gridCol w="533400"/>
                <a:gridCol w="457200"/>
                <a:gridCol w="457200"/>
                <a:gridCol w="533400"/>
                <a:gridCol w="533400"/>
              </a:tblGrid>
              <a:tr h="838200">
                <a:tc>
                  <a:txBody>
                    <a:bodyPr/>
                    <a:lstStyle/>
                    <a:p>
                      <a:pPr marL="0" marR="0">
                        <a:spcBef>
                          <a:spcPts val="0"/>
                        </a:spcBef>
                        <a:spcAft>
                          <a:spcPts val="0"/>
                        </a:spcAft>
                      </a:pPr>
                      <a:r>
                        <a:rPr lang="en-US" sz="1400" dirty="0">
                          <a:solidFill>
                            <a:srgbClr val="000000"/>
                          </a:solidFill>
                          <a:effectLst/>
                          <a:latin typeface="Arial"/>
                          <a:ea typeface="Times New Roman"/>
                        </a:rPr>
                        <a:t>68.</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effectLst/>
                          <a:latin typeface="Arial"/>
                          <a:ea typeface="Times New Roman"/>
                        </a:rPr>
                        <a:t>Select </a:t>
                      </a:r>
                      <a:r>
                        <a:rPr lang="en-US" sz="1400" dirty="0" err="1">
                          <a:solidFill>
                            <a:srgbClr val="000000"/>
                          </a:solidFill>
                          <a:effectLst/>
                          <a:latin typeface="Arial"/>
                          <a:ea typeface="Times New Roman"/>
                        </a:rPr>
                        <a:t>Ashi</a:t>
                      </a:r>
                      <a:r>
                        <a:rPr lang="en-US" sz="1400" dirty="0">
                          <a:solidFill>
                            <a:srgbClr val="000000"/>
                          </a:solidFill>
                          <a:effectLst/>
                          <a:latin typeface="Arial"/>
                          <a:ea typeface="Times New Roman"/>
                        </a:rPr>
                        <a:t> points on patient to enhance treatment effect.  </a:t>
                      </a:r>
                      <a:endParaRPr lang="en-US" sz="1400" dirty="0">
                        <a:solidFill>
                          <a:srgbClr val="000000"/>
                        </a:solidFill>
                        <a:effectLst/>
                        <a:latin typeface="Times New Roman"/>
                        <a:ea typeface="Times New Roman"/>
                      </a:endParaRPr>
                    </a:p>
                    <a:p>
                      <a:pPr marL="0" marR="0">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effectLst/>
                          <a:latin typeface="Arial"/>
                          <a:ea typeface="Times New Roman"/>
                        </a:rPr>
                        <a:t>128</a:t>
                      </a:r>
                      <a:endParaRPr lang="en-US" sz="1400" dirty="0">
                        <a:solidFill>
                          <a:srgbClr val="000000"/>
                        </a:solidFill>
                        <a:effectLst/>
                        <a:latin typeface="Times New Roman"/>
                        <a:ea typeface="Times New Roman"/>
                      </a:endParaRPr>
                    </a:p>
                    <a:p>
                      <a:pPr marL="0" marR="0">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X</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35526100"/>
              </p:ext>
            </p:extLst>
          </p:nvPr>
        </p:nvGraphicFramePr>
        <p:xfrm>
          <a:off x="228600" y="1219200"/>
          <a:ext cx="8686800" cy="1771656"/>
        </p:xfrm>
        <a:graphic>
          <a:graphicData uri="http://schemas.openxmlformats.org/drawingml/2006/table">
            <a:tbl>
              <a:tblPr/>
              <a:tblGrid>
                <a:gridCol w="304800"/>
                <a:gridCol w="1219200"/>
                <a:gridCol w="1058562"/>
                <a:gridCol w="469557"/>
                <a:gridCol w="656673"/>
                <a:gridCol w="751997"/>
                <a:gridCol w="704335"/>
                <a:gridCol w="704335"/>
                <a:gridCol w="547816"/>
                <a:gridCol w="469557"/>
                <a:gridCol w="469557"/>
                <a:gridCol w="547816"/>
                <a:gridCol w="782595"/>
              </a:tblGrid>
              <a:tr h="1084475">
                <a:tc>
                  <a:txBody>
                    <a:bodyPr/>
                    <a:lstStyle/>
                    <a:p>
                      <a:pPr marL="0" marR="0">
                        <a:spcBef>
                          <a:spcPts val="0"/>
                        </a:spcBef>
                        <a:spcAft>
                          <a:spcPts val="0"/>
                        </a:spcAft>
                      </a:pPr>
                      <a:r>
                        <a:rPr lang="en-US" sz="800" dirty="0">
                          <a:solidFill>
                            <a:srgbClr val="000000"/>
                          </a:solidFill>
                          <a:effectLst/>
                          <a:latin typeface="Arial"/>
                          <a:ea typeface="Times New Roman"/>
                        </a:rPr>
                        <a:t> </a:t>
                      </a:r>
                      <a:endParaRPr lang="en-US" sz="8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pPr>
                      <a:r>
                        <a:rPr lang="en-US" sz="1400" dirty="0">
                          <a:solidFill>
                            <a:srgbClr val="000000"/>
                          </a:solidFill>
                          <a:effectLst/>
                          <a:latin typeface="Arial"/>
                          <a:ea typeface="Times New Roman"/>
                        </a:rPr>
                        <a:t>Task Statements</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pPr>
                      <a:r>
                        <a:rPr lang="en-US" sz="1400" dirty="0">
                          <a:solidFill>
                            <a:srgbClr val="000000"/>
                          </a:solidFill>
                          <a:effectLst/>
                          <a:latin typeface="Arial"/>
                          <a:ea typeface="Times New Roman"/>
                        </a:rPr>
                        <a:t>Linked Knowledge  Statements</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gridSpan="3">
                  <a:txBody>
                    <a:bodyPr/>
                    <a:lstStyle/>
                    <a:p>
                      <a:pPr marL="0" marR="0" algn="ctr">
                        <a:spcBef>
                          <a:spcPts val="0"/>
                        </a:spcBef>
                        <a:spcAft>
                          <a:spcPts val="0"/>
                        </a:spcAft>
                      </a:pPr>
                      <a:r>
                        <a:rPr lang="en-US" sz="1400" dirty="0">
                          <a:solidFill>
                            <a:srgbClr val="000000"/>
                          </a:solidFill>
                          <a:effectLst/>
                          <a:latin typeface="Arial"/>
                          <a:ea typeface="Times New Roman"/>
                        </a:rPr>
                        <a:t>Treatment Focus</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hMerge="1">
                  <a:txBody>
                    <a:bodyPr/>
                    <a:lstStyle/>
                    <a:p>
                      <a:endParaRPr lang="en-US"/>
                    </a:p>
                  </a:txBody>
                  <a:tcPr/>
                </a:tc>
                <a:tc hMerge="1">
                  <a:txBody>
                    <a:bodyPr/>
                    <a:lstStyle/>
                    <a:p>
                      <a:endParaRPr lang="en-US"/>
                    </a:p>
                  </a:txBody>
                  <a:tcPr/>
                </a:tc>
                <a:tc gridSpan="5">
                  <a:txBody>
                    <a:bodyPr/>
                    <a:lstStyle/>
                    <a:p>
                      <a:pPr marL="0" marR="0" algn="ctr">
                        <a:spcBef>
                          <a:spcPts val="0"/>
                        </a:spcBef>
                        <a:spcAft>
                          <a:spcPts val="0"/>
                        </a:spcAft>
                      </a:pPr>
                      <a:r>
                        <a:rPr lang="en-US" sz="1400" dirty="0">
                          <a:solidFill>
                            <a:srgbClr val="000000"/>
                          </a:solidFill>
                          <a:effectLst/>
                          <a:latin typeface="Arial"/>
                          <a:ea typeface="Times New Roman"/>
                        </a:rPr>
                        <a:t>Treatment Modality*</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a:spcBef>
                          <a:spcPts val="0"/>
                        </a:spcBef>
                        <a:spcAft>
                          <a:spcPts val="0"/>
                        </a:spcAft>
                      </a:pPr>
                      <a:r>
                        <a:rPr lang="en-US" sz="1400" dirty="0">
                          <a:solidFill>
                            <a:srgbClr val="000000"/>
                          </a:solidFill>
                          <a:effectLst/>
                          <a:latin typeface="Arial"/>
                          <a:ea typeface="Times New Roman"/>
                        </a:rPr>
                        <a:t>Technique**</a:t>
                      </a:r>
                      <a:endParaRPr lang="en-US" sz="14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hMerge="1">
                  <a:txBody>
                    <a:bodyPr/>
                    <a:lstStyle/>
                    <a:p>
                      <a:endParaRPr lang="en-US"/>
                    </a:p>
                  </a:txBody>
                  <a:tcPr/>
                </a:tc>
              </a:tr>
              <a:tr h="687181">
                <a:tc>
                  <a:txBody>
                    <a:bodyPr/>
                    <a:lstStyle/>
                    <a:p>
                      <a:pPr marL="0" marR="0" algn="ctr">
                        <a:spcBef>
                          <a:spcPts val="0"/>
                        </a:spcBef>
                        <a:spcAft>
                          <a:spcPts val="0"/>
                        </a:spcAft>
                      </a:pPr>
                      <a:r>
                        <a:rPr lang="en-US" sz="800" dirty="0">
                          <a:solidFill>
                            <a:srgbClr val="000000"/>
                          </a:solidFill>
                          <a:effectLst/>
                          <a:latin typeface="Arial"/>
                          <a:ea typeface="Times New Roman"/>
                        </a:rPr>
                        <a:t> </a:t>
                      </a:r>
                      <a:endParaRPr lang="en-US" sz="8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pPr>
                      <a:r>
                        <a:rPr lang="en-US" sz="1400" dirty="0">
                          <a:solidFill>
                            <a:srgbClr val="000000"/>
                          </a:solidFill>
                          <a:effectLst/>
                          <a:latin typeface="Arial"/>
                          <a:ea typeface="Times New Roman"/>
                        </a:rPr>
                        <a:t> </a:t>
                      </a:r>
                      <a:endParaRPr lang="en-US" sz="1400" dirty="0">
                        <a:solidFill>
                          <a:srgbClr val="000000"/>
                        </a:solidFill>
                        <a:effectLst/>
                        <a:latin typeface="Times New Roman"/>
                        <a:ea typeface="Times New Roman"/>
                      </a:endParaRPr>
                    </a:p>
                  </a:txBody>
                  <a:tcPr marL="48102" marR="48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400">
                          <a:solidFill>
                            <a:srgbClr val="000000"/>
                          </a:solidFill>
                          <a:effectLst/>
                          <a:latin typeface="Arial"/>
                          <a:ea typeface="Times New Roman"/>
                        </a:rPr>
                        <a:t> </a:t>
                      </a:r>
                      <a:endParaRPr lang="en-US" sz="140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100" dirty="0">
                          <a:solidFill>
                            <a:srgbClr val="000000"/>
                          </a:solidFill>
                          <a:effectLst/>
                          <a:latin typeface="Arial"/>
                          <a:ea typeface="Times New Roman"/>
                        </a:rPr>
                        <a:t>Pain </a:t>
                      </a:r>
                      <a:r>
                        <a:rPr lang="en-US" sz="1100" dirty="0" err="1">
                          <a:solidFill>
                            <a:srgbClr val="000000"/>
                          </a:solidFill>
                          <a:effectLst/>
                          <a:latin typeface="Arial"/>
                          <a:ea typeface="Times New Roman"/>
                        </a:rPr>
                        <a:t>Mgt</a:t>
                      </a:r>
                      <a:endParaRPr lang="en-US" sz="11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100" dirty="0">
                          <a:solidFill>
                            <a:srgbClr val="000000"/>
                          </a:solidFill>
                          <a:effectLst/>
                          <a:latin typeface="Arial"/>
                          <a:ea typeface="Times New Roman"/>
                        </a:rPr>
                        <a:t>General</a:t>
                      </a:r>
                      <a:endParaRPr lang="en-US" sz="1100" dirty="0">
                        <a:solidFill>
                          <a:srgbClr val="000000"/>
                        </a:solidFill>
                        <a:effectLst/>
                        <a:latin typeface="Times New Roman"/>
                        <a:ea typeface="Times New Roman"/>
                      </a:endParaRPr>
                    </a:p>
                    <a:p>
                      <a:pPr marL="0" marR="0" algn="ctr">
                        <a:spcBef>
                          <a:spcPts val="0"/>
                        </a:spcBef>
                        <a:spcAft>
                          <a:spcPts val="0"/>
                        </a:spcAft>
                        <a:tabLst>
                          <a:tab pos="445770" algn="ctr"/>
                        </a:tabLst>
                      </a:pPr>
                      <a:r>
                        <a:rPr lang="en-US" sz="1100" dirty="0">
                          <a:solidFill>
                            <a:srgbClr val="000000"/>
                          </a:solidFill>
                          <a:effectLst/>
                          <a:latin typeface="Arial"/>
                          <a:ea typeface="Times New Roman"/>
                        </a:rPr>
                        <a:t>Health</a:t>
                      </a:r>
                      <a:endParaRPr lang="en-US" sz="11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100" dirty="0">
                          <a:solidFill>
                            <a:srgbClr val="000000"/>
                          </a:solidFill>
                          <a:effectLst/>
                          <a:latin typeface="Arial"/>
                          <a:ea typeface="Times New Roman"/>
                        </a:rPr>
                        <a:t>Women’s</a:t>
                      </a:r>
                      <a:endParaRPr lang="en-US" sz="1100" dirty="0">
                        <a:solidFill>
                          <a:srgbClr val="000000"/>
                        </a:solidFill>
                        <a:effectLst/>
                        <a:latin typeface="Times New Roman"/>
                        <a:ea typeface="Times New Roman"/>
                      </a:endParaRPr>
                    </a:p>
                    <a:p>
                      <a:pPr marL="0" marR="0" algn="ctr">
                        <a:spcBef>
                          <a:spcPts val="0"/>
                        </a:spcBef>
                        <a:spcAft>
                          <a:spcPts val="0"/>
                        </a:spcAft>
                        <a:tabLst>
                          <a:tab pos="445770" algn="ctr"/>
                        </a:tabLst>
                      </a:pPr>
                      <a:r>
                        <a:rPr lang="en-US" sz="1100" dirty="0">
                          <a:solidFill>
                            <a:srgbClr val="000000"/>
                          </a:solidFill>
                          <a:effectLst/>
                          <a:latin typeface="Arial"/>
                          <a:ea typeface="Times New Roman"/>
                        </a:rPr>
                        <a:t>Health</a:t>
                      </a:r>
                      <a:endParaRPr lang="en-US" sz="11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100" dirty="0">
                          <a:solidFill>
                            <a:srgbClr val="000000"/>
                          </a:solidFill>
                          <a:effectLst/>
                          <a:latin typeface="Arial"/>
                          <a:ea typeface="Times New Roman"/>
                        </a:rPr>
                        <a:t>Point</a:t>
                      </a:r>
                      <a:endParaRPr lang="en-US" sz="1100" dirty="0">
                        <a:solidFill>
                          <a:srgbClr val="000000"/>
                        </a:solidFill>
                        <a:effectLst/>
                        <a:latin typeface="Times New Roman"/>
                        <a:ea typeface="Times New Roman"/>
                      </a:endParaRPr>
                    </a:p>
                    <a:p>
                      <a:pPr marL="0" marR="0" algn="ctr">
                        <a:spcBef>
                          <a:spcPts val="0"/>
                        </a:spcBef>
                        <a:spcAft>
                          <a:spcPts val="0"/>
                        </a:spcAft>
                        <a:tabLst>
                          <a:tab pos="445770" algn="ctr"/>
                        </a:tabLst>
                      </a:pPr>
                      <a:r>
                        <a:rPr lang="en-US" sz="1100" dirty="0">
                          <a:solidFill>
                            <a:srgbClr val="000000"/>
                          </a:solidFill>
                          <a:effectLst/>
                          <a:latin typeface="Arial"/>
                          <a:ea typeface="Times New Roman"/>
                        </a:rPr>
                        <a:t>Needling</a:t>
                      </a:r>
                      <a:endParaRPr lang="en-US" sz="11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100" dirty="0">
                          <a:solidFill>
                            <a:srgbClr val="000000"/>
                          </a:solidFill>
                          <a:effectLst/>
                          <a:latin typeface="Arial"/>
                          <a:ea typeface="Times New Roman"/>
                        </a:rPr>
                        <a:t>Herbal</a:t>
                      </a:r>
                      <a:endParaRPr lang="en-US" sz="1100" dirty="0">
                        <a:solidFill>
                          <a:srgbClr val="000000"/>
                        </a:solidFill>
                        <a:effectLst/>
                        <a:latin typeface="Times New Roman"/>
                        <a:ea typeface="Times New Roman"/>
                      </a:endParaRPr>
                    </a:p>
                    <a:p>
                      <a:pPr marL="0" marR="0" algn="ctr">
                        <a:spcBef>
                          <a:spcPts val="0"/>
                        </a:spcBef>
                        <a:spcAft>
                          <a:spcPts val="0"/>
                        </a:spcAft>
                        <a:tabLst>
                          <a:tab pos="445770" algn="ctr"/>
                        </a:tabLst>
                      </a:pPr>
                      <a:r>
                        <a:rPr lang="en-US" sz="1100" dirty="0">
                          <a:solidFill>
                            <a:srgbClr val="000000"/>
                          </a:solidFill>
                          <a:effectLst/>
                          <a:latin typeface="Arial"/>
                          <a:ea typeface="Times New Roman"/>
                        </a:rPr>
                        <a:t>Therapy</a:t>
                      </a:r>
                      <a:endParaRPr lang="en-US" sz="11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100" dirty="0">
                          <a:solidFill>
                            <a:srgbClr val="000000"/>
                          </a:solidFill>
                          <a:effectLst/>
                          <a:latin typeface="Arial"/>
                          <a:ea typeface="Times New Roman"/>
                        </a:rPr>
                        <a:t>Electro</a:t>
                      </a:r>
                      <a:endParaRPr lang="en-US" sz="11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100" dirty="0">
                          <a:solidFill>
                            <a:srgbClr val="000000"/>
                          </a:solidFill>
                          <a:effectLst/>
                          <a:latin typeface="Arial"/>
                          <a:ea typeface="Times New Roman"/>
                        </a:rPr>
                        <a:t>Cup</a:t>
                      </a:r>
                      <a:endParaRPr lang="en-US" sz="11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100" dirty="0" err="1">
                          <a:solidFill>
                            <a:srgbClr val="000000"/>
                          </a:solidFill>
                          <a:effectLst/>
                          <a:latin typeface="Arial"/>
                          <a:ea typeface="Times New Roman"/>
                        </a:rPr>
                        <a:t>Moxa</a:t>
                      </a:r>
                      <a:endParaRPr lang="en-US" sz="11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100" dirty="0">
                          <a:solidFill>
                            <a:srgbClr val="000000"/>
                          </a:solidFill>
                          <a:effectLst/>
                          <a:latin typeface="Arial"/>
                          <a:ea typeface="Times New Roman"/>
                        </a:rPr>
                        <a:t>TCM</a:t>
                      </a:r>
                      <a:endParaRPr lang="en-US" sz="11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c>
                  <a:txBody>
                    <a:bodyPr/>
                    <a:lstStyle/>
                    <a:p>
                      <a:pPr marL="0" marR="0" algn="ctr">
                        <a:spcBef>
                          <a:spcPts val="0"/>
                        </a:spcBef>
                        <a:spcAft>
                          <a:spcPts val="0"/>
                        </a:spcAft>
                        <a:tabLst>
                          <a:tab pos="445770" algn="ctr"/>
                        </a:tabLst>
                      </a:pPr>
                      <a:r>
                        <a:rPr lang="en-US" sz="1100" dirty="0">
                          <a:solidFill>
                            <a:srgbClr val="000000"/>
                          </a:solidFill>
                          <a:effectLst/>
                          <a:latin typeface="Arial"/>
                          <a:ea typeface="Times New Roman"/>
                        </a:rPr>
                        <a:t>5 -Element</a:t>
                      </a:r>
                      <a:endParaRPr lang="en-US" sz="1100" dirty="0">
                        <a:solidFill>
                          <a:srgbClr val="000000"/>
                        </a:solidFill>
                        <a:effectLst/>
                        <a:latin typeface="Times New Roman"/>
                        <a:ea typeface="Times New Roman"/>
                      </a:endParaRPr>
                    </a:p>
                  </a:txBody>
                  <a:tcPr marL="48102" marR="48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5">
                      <a:fgClr>
                        <a:srgbClr val="FFFFFF"/>
                      </a:fgClr>
                      <a:bgClr>
                        <a:srgbClr val="BFBFBF"/>
                      </a:bgClr>
                    </a:pattFill>
                  </a:tcPr>
                </a:tc>
              </a:tr>
            </a:tbl>
          </a:graphicData>
        </a:graphic>
      </p:graphicFrame>
    </p:spTree>
    <p:extLst>
      <p:ext uri="{BB962C8B-B14F-4D97-AF65-F5344CB8AC3E}">
        <p14:creationId xmlns:p14="http://schemas.microsoft.com/office/powerpoint/2010/main" val="3655267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024744" cy="648736"/>
          </a:xfrm>
        </p:spPr>
        <p:txBody>
          <a:bodyPr>
            <a:normAutofit fontScale="90000"/>
          </a:bodyPr>
          <a:lstStyle/>
          <a:p>
            <a:r>
              <a:rPr lang="en-US" b="1" dirty="0" smtClean="0">
                <a:solidFill>
                  <a:schemeClr val="accent1">
                    <a:lumMod val="50000"/>
                  </a:schemeClr>
                </a:solidFill>
              </a:rPr>
              <a:t>Reclassification of Item Bank</a:t>
            </a:r>
            <a:endParaRPr lang="en-US" b="1" dirty="0">
              <a:solidFill>
                <a:schemeClr val="accent1">
                  <a:lumMod val="50000"/>
                </a:schemeClr>
              </a:solidFill>
            </a:endParaRPr>
          </a:p>
        </p:txBody>
      </p:sp>
      <p:sp>
        <p:nvSpPr>
          <p:cNvPr id="3" name="Content Placeholder 2"/>
          <p:cNvSpPr>
            <a:spLocks noGrp="1"/>
          </p:cNvSpPr>
          <p:nvPr>
            <p:ph idx="1"/>
          </p:nvPr>
        </p:nvSpPr>
        <p:spPr>
          <a:xfrm>
            <a:off x="685800" y="1447800"/>
            <a:ext cx="8001000" cy="5105400"/>
          </a:xfrm>
        </p:spPr>
        <p:txBody>
          <a:bodyPr>
            <a:noAutofit/>
          </a:bodyPr>
          <a:lstStyle/>
          <a:p>
            <a:pPr>
              <a:spcBef>
                <a:spcPts val="0"/>
              </a:spcBef>
            </a:pPr>
            <a:r>
              <a:rPr lang="en-US" sz="2800" b="1" dirty="0" smtClean="0"/>
              <a:t>January 2015 </a:t>
            </a:r>
            <a:r>
              <a:rPr lang="en-US" sz="2800" dirty="0" smtClean="0"/>
              <a:t>- Reclassification of exam items to the </a:t>
            </a:r>
            <a:r>
              <a:rPr lang="en-US" sz="2800" u="sng" dirty="0" smtClean="0"/>
              <a:t>New Content Outline</a:t>
            </a:r>
          </a:p>
          <a:p>
            <a:pPr>
              <a:spcBef>
                <a:spcPts val="0"/>
              </a:spcBef>
            </a:pPr>
            <a:endParaRPr lang="en-US" sz="2800" dirty="0" smtClean="0"/>
          </a:p>
          <a:p>
            <a:pPr>
              <a:spcBef>
                <a:spcPts val="0"/>
              </a:spcBef>
            </a:pPr>
            <a:r>
              <a:rPr lang="en-US" sz="2800" dirty="0" smtClean="0"/>
              <a:t>Ensuring the following:</a:t>
            </a:r>
          </a:p>
          <a:p>
            <a:pPr lvl="1">
              <a:spcBef>
                <a:spcPts val="0"/>
              </a:spcBef>
            </a:pPr>
            <a:r>
              <a:rPr lang="en-US" sz="2800" dirty="0" smtClean="0"/>
              <a:t>All items are categorized correctly</a:t>
            </a:r>
          </a:p>
          <a:p>
            <a:pPr lvl="1">
              <a:spcBef>
                <a:spcPts val="0"/>
              </a:spcBef>
            </a:pPr>
            <a:r>
              <a:rPr lang="en-US" sz="2800" dirty="0"/>
              <a:t>I</a:t>
            </a:r>
            <a:r>
              <a:rPr lang="en-US" sz="2800" dirty="0" smtClean="0"/>
              <a:t>tems that do not fit the new content outline are deleted</a:t>
            </a:r>
          </a:p>
          <a:p>
            <a:pPr lvl="1">
              <a:spcBef>
                <a:spcPts val="0"/>
              </a:spcBef>
            </a:pPr>
            <a:r>
              <a:rPr lang="en-US" sz="2800" dirty="0"/>
              <a:t>I</a:t>
            </a:r>
            <a:r>
              <a:rPr lang="en-US" sz="2800" dirty="0" smtClean="0"/>
              <a:t>tems selected for re-write have been labeled </a:t>
            </a:r>
          </a:p>
          <a:p>
            <a:pPr lvl="1">
              <a:spcBef>
                <a:spcPts val="0"/>
              </a:spcBef>
            </a:pPr>
            <a:r>
              <a:rPr lang="en-US" sz="2800" dirty="0" smtClean="0"/>
              <a:t>Areas in the content outline that are lacking sufficient items are identified</a:t>
            </a:r>
          </a:p>
        </p:txBody>
      </p:sp>
    </p:spTree>
    <p:extLst>
      <p:ext uri="{BB962C8B-B14F-4D97-AF65-F5344CB8AC3E}">
        <p14:creationId xmlns:p14="http://schemas.microsoft.com/office/powerpoint/2010/main" val="24869931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82000" cy="1371600"/>
          </a:xfrm>
        </p:spPr>
        <p:txBody>
          <a:bodyPr>
            <a:normAutofit/>
          </a:bodyPr>
          <a:lstStyle/>
          <a:p>
            <a:r>
              <a:rPr lang="en-US" b="1" dirty="0" smtClean="0">
                <a:solidFill>
                  <a:schemeClr val="accent1">
                    <a:lumMod val="50000"/>
                  </a:schemeClr>
                </a:solidFill>
              </a:rPr>
              <a:t>Writing Items to the New Content Outline</a:t>
            </a:r>
            <a:endParaRPr lang="en-US" b="1" dirty="0">
              <a:solidFill>
                <a:schemeClr val="accent1">
                  <a:lumMod val="50000"/>
                </a:schemeClr>
              </a:solidFill>
            </a:endParaRPr>
          </a:p>
        </p:txBody>
      </p:sp>
      <p:sp>
        <p:nvSpPr>
          <p:cNvPr id="3" name="Content Placeholder 2"/>
          <p:cNvSpPr>
            <a:spLocks noGrp="1"/>
          </p:cNvSpPr>
          <p:nvPr>
            <p:ph idx="1"/>
          </p:nvPr>
        </p:nvSpPr>
        <p:spPr>
          <a:xfrm>
            <a:off x="762000" y="2133600"/>
            <a:ext cx="7620000" cy="4267200"/>
          </a:xfrm>
        </p:spPr>
        <p:txBody>
          <a:bodyPr>
            <a:normAutofit/>
          </a:bodyPr>
          <a:lstStyle/>
          <a:p>
            <a:r>
              <a:rPr lang="en-US" sz="3200" dirty="0" smtClean="0"/>
              <a:t>Begins </a:t>
            </a:r>
            <a:r>
              <a:rPr lang="en-US" sz="3200" b="1" dirty="0" smtClean="0"/>
              <a:t>April 2015 </a:t>
            </a:r>
          </a:p>
          <a:p>
            <a:endParaRPr lang="en-US" sz="3200" dirty="0"/>
          </a:p>
          <a:p>
            <a:r>
              <a:rPr lang="en-US" sz="3200" dirty="0" smtClean="0"/>
              <a:t>Updated and new items will be used in 2016</a:t>
            </a:r>
          </a:p>
        </p:txBody>
      </p:sp>
    </p:spTree>
    <p:extLst>
      <p:ext uri="{BB962C8B-B14F-4D97-AF65-F5344CB8AC3E}">
        <p14:creationId xmlns:p14="http://schemas.microsoft.com/office/powerpoint/2010/main" val="3802635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3429000" cy="762000"/>
          </a:xfrm>
        </p:spPr>
        <p:txBody>
          <a:bodyPr>
            <a:normAutofit/>
          </a:bodyPr>
          <a:lstStyle/>
          <a:p>
            <a:r>
              <a:rPr lang="en-US" sz="3600" b="1" dirty="0" smtClean="0">
                <a:solidFill>
                  <a:schemeClr val="accent1">
                    <a:lumMod val="50000"/>
                  </a:schemeClr>
                </a:solidFill>
              </a:rPr>
              <a:t>Process</a:t>
            </a:r>
            <a:endParaRPr lang="en-US" sz="3600" b="1" dirty="0">
              <a:solidFill>
                <a:schemeClr val="accent1">
                  <a:lumMod val="50000"/>
                </a:schemeClr>
              </a:solidFill>
            </a:endParaRPr>
          </a:p>
        </p:txBody>
      </p:sp>
      <p:sp>
        <p:nvSpPr>
          <p:cNvPr id="3" name="Content Placeholder 2"/>
          <p:cNvSpPr>
            <a:spLocks noGrp="1"/>
          </p:cNvSpPr>
          <p:nvPr>
            <p:ph idx="1"/>
          </p:nvPr>
        </p:nvSpPr>
        <p:spPr>
          <a:xfrm>
            <a:off x="533400" y="1295400"/>
            <a:ext cx="8153400" cy="5257800"/>
          </a:xfrm>
        </p:spPr>
        <p:txBody>
          <a:bodyPr>
            <a:normAutofit lnSpcReduction="10000"/>
          </a:bodyPr>
          <a:lstStyle/>
          <a:p>
            <a:r>
              <a:rPr lang="en-US" sz="3200" dirty="0"/>
              <a:t>Conducted </a:t>
            </a:r>
            <a:r>
              <a:rPr lang="en-US" sz="3200" dirty="0" smtClean="0"/>
              <a:t>a literature review and on-site </a:t>
            </a:r>
            <a:r>
              <a:rPr lang="en-US" sz="3200" dirty="0"/>
              <a:t>and telephone interviews</a:t>
            </a:r>
          </a:p>
          <a:p>
            <a:endParaRPr lang="en-US" sz="1300" dirty="0" smtClean="0"/>
          </a:p>
          <a:p>
            <a:r>
              <a:rPr lang="en-US" sz="3200" dirty="0"/>
              <a:t>Conducted focus group workshops</a:t>
            </a:r>
          </a:p>
          <a:p>
            <a:endParaRPr lang="en-US" sz="1300" dirty="0" smtClean="0"/>
          </a:p>
          <a:p>
            <a:r>
              <a:rPr lang="en-US" sz="3200" dirty="0"/>
              <a:t>Developed survey questionnaires based on the information </a:t>
            </a:r>
            <a:r>
              <a:rPr lang="en-US" sz="3200" dirty="0" smtClean="0"/>
              <a:t>obtained</a:t>
            </a:r>
          </a:p>
          <a:p>
            <a:pPr lvl="1"/>
            <a:r>
              <a:rPr lang="en-US" sz="2800" dirty="0" smtClean="0"/>
              <a:t>Pilot questionnaire</a:t>
            </a:r>
            <a:endParaRPr lang="en-US" sz="2800" dirty="0"/>
          </a:p>
          <a:p>
            <a:pPr lvl="1"/>
            <a:r>
              <a:rPr lang="en-US" sz="2800" dirty="0" smtClean="0"/>
              <a:t>Final OA questionnaire</a:t>
            </a:r>
          </a:p>
          <a:p>
            <a:pPr marL="365760" lvl="1" indent="0">
              <a:buNone/>
            </a:pPr>
            <a:endParaRPr lang="en-US" sz="1300" dirty="0"/>
          </a:p>
          <a:p>
            <a:r>
              <a:rPr lang="en-US" sz="3200" dirty="0"/>
              <a:t>Analyzed data collected from survey questionnaires</a:t>
            </a:r>
          </a:p>
          <a:p>
            <a:endParaRPr lang="en-US" dirty="0"/>
          </a:p>
        </p:txBody>
      </p:sp>
    </p:spTree>
    <p:extLst>
      <p:ext uri="{BB962C8B-B14F-4D97-AF65-F5344CB8AC3E}">
        <p14:creationId xmlns:p14="http://schemas.microsoft.com/office/powerpoint/2010/main" val="2581824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696200" cy="685800"/>
          </a:xfrm>
        </p:spPr>
        <p:txBody>
          <a:bodyPr>
            <a:normAutofit fontScale="90000"/>
          </a:bodyPr>
          <a:lstStyle/>
          <a:p>
            <a:r>
              <a:rPr lang="en-US" dirty="0" smtClean="0"/>
              <a:t/>
            </a:r>
            <a:br>
              <a:rPr lang="en-US" dirty="0" smtClean="0"/>
            </a:br>
            <a:r>
              <a:rPr lang="en-US" dirty="0"/>
              <a:t/>
            </a:r>
            <a:br>
              <a:rPr lang="en-US" dirty="0"/>
            </a:br>
            <a:r>
              <a:rPr lang="en-US" b="1" dirty="0" smtClean="0">
                <a:solidFill>
                  <a:schemeClr val="accent1">
                    <a:lumMod val="50000"/>
                  </a:schemeClr>
                </a:solidFill>
              </a:rPr>
              <a:t>Achieving Reliable Results</a:t>
            </a:r>
            <a:endParaRPr lang="en-US" b="1" dirty="0">
              <a:solidFill>
                <a:schemeClr val="accent1">
                  <a:lumMod val="50000"/>
                </a:schemeClr>
              </a:solidFill>
            </a:endParaRPr>
          </a:p>
        </p:txBody>
      </p:sp>
      <p:sp>
        <p:nvSpPr>
          <p:cNvPr id="3" name="Content Placeholder 2"/>
          <p:cNvSpPr>
            <a:spLocks noGrp="1"/>
          </p:cNvSpPr>
          <p:nvPr>
            <p:ph idx="1"/>
          </p:nvPr>
        </p:nvSpPr>
        <p:spPr>
          <a:xfrm>
            <a:off x="609600" y="1676400"/>
            <a:ext cx="7848600" cy="4648200"/>
          </a:xfrm>
        </p:spPr>
        <p:txBody>
          <a:bodyPr>
            <a:normAutofit lnSpcReduction="10000"/>
          </a:bodyPr>
          <a:lstStyle/>
          <a:p>
            <a:r>
              <a:rPr lang="en-US" sz="2800" dirty="0" smtClean="0"/>
              <a:t>Process requires involvement of licensees with diverse practice backgrounds: </a:t>
            </a:r>
          </a:p>
          <a:p>
            <a:endParaRPr lang="en-US" sz="2800" dirty="0" smtClean="0"/>
          </a:p>
          <a:p>
            <a:pPr lvl="1"/>
            <a:r>
              <a:rPr lang="en-US" sz="2800" dirty="0" smtClean="0"/>
              <a:t>Practice settings (e.g., hospital, private)</a:t>
            </a:r>
          </a:p>
          <a:p>
            <a:pPr lvl="1"/>
            <a:r>
              <a:rPr lang="en-US" sz="2800" dirty="0" smtClean="0"/>
              <a:t>Practice locations/Geographic regions (e.g., urban/rural, north/south)</a:t>
            </a:r>
          </a:p>
          <a:p>
            <a:pPr lvl="1"/>
            <a:r>
              <a:rPr lang="en-US" sz="2800" dirty="0" smtClean="0"/>
              <a:t>Client populations served (e.g., Women’s Health, Geriatrics, Pain Management, Insurance, Worker’s Compensation)</a:t>
            </a:r>
          </a:p>
          <a:p>
            <a:pPr lvl="1"/>
            <a:endParaRPr lang="en-US" dirty="0" smtClean="0"/>
          </a:p>
          <a:p>
            <a:pPr lvl="1"/>
            <a:endParaRPr lang="en-US" dirty="0"/>
          </a:p>
        </p:txBody>
      </p:sp>
    </p:spTree>
    <p:extLst>
      <p:ext uri="{BB962C8B-B14F-4D97-AF65-F5344CB8AC3E}">
        <p14:creationId xmlns:p14="http://schemas.microsoft.com/office/powerpoint/2010/main" val="1881019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001000" cy="838200"/>
          </a:xfrm>
        </p:spPr>
        <p:txBody>
          <a:bodyPr>
            <a:normAutofit/>
          </a:bodyPr>
          <a:lstStyle/>
          <a:p>
            <a:r>
              <a:rPr lang="en-US" sz="3600" b="1" dirty="0" smtClean="0">
                <a:solidFill>
                  <a:schemeClr val="accent1">
                    <a:lumMod val="50000"/>
                  </a:schemeClr>
                </a:solidFill>
              </a:rPr>
              <a:t>Interviews and Initial </a:t>
            </a:r>
            <a:r>
              <a:rPr lang="en-US" sz="3600" b="1" dirty="0">
                <a:solidFill>
                  <a:schemeClr val="accent1">
                    <a:lumMod val="50000"/>
                  </a:schemeClr>
                </a:solidFill>
              </a:rPr>
              <a:t>F</a:t>
            </a:r>
            <a:r>
              <a:rPr lang="en-US" sz="3600" b="1" dirty="0" smtClean="0">
                <a:solidFill>
                  <a:schemeClr val="accent1">
                    <a:lumMod val="50000"/>
                  </a:schemeClr>
                </a:solidFill>
              </a:rPr>
              <a:t>ocus </a:t>
            </a:r>
            <a:r>
              <a:rPr lang="en-US" sz="3600" b="1" dirty="0">
                <a:solidFill>
                  <a:schemeClr val="accent1">
                    <a:lumMod val="50000"/>
                  </a:schemeClr>
                </a:solidFill>
              </a:rPr>
              <a:t>G</a:t>
            </a:r>
            <a:r>
              <a:rPr lang="en-US" sz="3600" b="1" dirty="0" smtClean="0">
                <a:solidFill>
                  <a:schemeClr val="accent1">
                    <a:lumMod val="50000"/>
                  </a:schemeClr>
                </a:solidFill>
              </a:rPr>
              <a:t>roups</a:t>
            </a:r>
            <a:endParaRPr lang="en-US" sz="3600" b="1" dirty="0">
              <a:solidFill>
                <a:schemeClr val="accent1">
                  <a:lumMod val="50000"/>
                </a:schemeClr>
              </a:solidFill>
            </a:endParaRPr>
          </a:p>
        </p:txBody>
      </p:sp>
      <p:sp>
        <p:nvSpPr>
          <p:cNvPr id="3" name="Content Placeholder 2"/>
          <p:cNvSpPr>
            <a:spLocks noGrp="1"/>
          </p:cNvSpPr>
          <p:nvPr>
            <p:ph idx="1"/>
          </p:nvPr>
        </p:nvSpPr>
        <p:spPr>
          <a:xfrm>
            <a:off x="457200" y="1371600"/>
            <a:ext cx="8077200" cy="5029200"/>
          </a:xfrm>
        </p:spPr>
        <p:txBody>
          <a:bodyPr>
            <a:normAutofit/>
          </a:bodyPr>
          <a:lstStyle/>
          <a:p>
            <a:pPr>
              <a:spcBef>
                <a:spcPts val="0"/>
              </a:spcBef>
            </a:pPr>
            <a:r>
              <a:rPr lang="en-US" sz="2800" b="1" dirty="0" smtClean="0"/>
              <a:t>Provide </a:t>
            </a:r>
            <a:r>
              <a:rPr lang="en-US" sz="2800" b="1" dirty="0"/>
              <a:t>complete </a:t>
            </a:r>
            <a:r>
              <a:rPr lang="en-US" sz="2800" b="1" dirty="0" smtClean="0"/>
              <a:t>and technically accurate coverage </a:t>
            </a:r>
            <a:r>
              <a:rPr lang="en-US" sz="2800" b="1" dirty="0"/>
              <a:t>of job content</a:t>
            </a:r>
          </a:p>
          <a:p>
            <a:pPr lvl="2">
              <a:spcBef>
                <a:spcPts val="0"/>
              </a:spcBef>
            </a:pPr>
            <a:r>
              <a:rPr lang="en-US" sz="2800" dirty="0" smtClean="0"/>
              <a:t>Identify tasks performed</a:t>
            </a:r>
          </a:p>
          <a:p>
            <a:pPr lvl="2">
              <a:spcBef>
                <a:spcPts val="0"/>
              </a:spcBef>
            </a:pPr>
            <a:r>
              <a:rPr lang="en-US" sz="2800" dirty="0" smtClean="0"/>
              <a:t>Identify knowledge base necessary to perform tasks</a:t>
            </a:r>
          </a:p>
          <a:p>
            <a:pPr lvl="1">
              <a:spcBef>
                <a:spcPts val="0"/>
              </a:spcBef>
            </a:pPr>
            <a:endParaRPr lang="en-US" sz="2800" dirty="0" smtClean="0"/>
          </a:p>
          <a:p>
            <a:pPr>
              <a:spcBef>
                <a:spcPts val="0"/>
              </a:spcBef>
            </a:pPr>
            <a:r>
              <a:rPr lang="en-US" sz="2800" b="1" dirty="0" smtClean="0"/>
              <a:t>Identify demographic variables </a:t>
            </a:r>
          </a:p>
          <a:p>
            <a:pPr>
              <a:spcBef>
                <a:spcPts val="0"/>
              </a:spcBef>
            </a:pPr>
            <a:endParaRPr lang="en-US" sz="2800" dirty="0" smtClean="0"/>
          </a:p>
          <a:p>
            <a:pPr>
              <a:spcBef>
                <a:spcPts val="0"/>
              </a:spcBef>
            </a:pPr>
            <a:r>
              <a:rPr lang="en-US" sz="2800" b="1" dirty="0" smtClean="0"/>
              <a:t>Develop survey questionnaire based on collected information</a:t>
            </a:r>
          </a:p>
          <a:p>
            <a:pPr lvl="2">
              <a:spcBef>
                <a:spcPts val="0"/>
              </a:spcBef>
            </a:pPr>
            <a:r>
              <a:rPr lang="en-US" sz="2800" dirty="0" smtClean="0"/>
              <a:t>Administer pilot questionnaire</a:t>
            </a:r>
          </a:p>
          <a:p>
            <a:pPr marL="68580" indent="0">
              <a:buNone/>
            </a:pPr>
            <a:endParaRPr lang="en-US" dirty="0"/>
          </a:p>
        </p:txBody>
      </p:sp>
    </p:spTree>
    <p:extLst>
      <p:ext uri="{BB962C8B-B14F-4D97-AF65-F5344CB8AC3E}">
        <p14:creationId xmlns:p14="http://schemas.microsoft.com/office/powerpoint/2010/main" val="755469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848600" cy="724936"/>
          </a:xfrm>
        </p:spPr>
        <p:txBody>
          <a:bodyPr>
            <a:noAutofit/>
          </a:bodyPr>
          <a:lstStyle/>
          <a:p>
            <a:r>
              <a:rPr lang="en-US" sz="3600" b="1" dirty="0" smtClean="0">
                <a:solidFill>
                  <a:schemeClr val="accent1">
                    <a:lumMod val="50000"/>
                  </a:schemeClr>
                </a:solidFill>
              </a:rPr>
              <a:t>OA</a:t>
            </a:r>
            <a:r>
              <a:rPr lang="en-US" sz="3600" b="1" dirty="0" smtClean="0"/>
              <a:t> </a:t>
            </a:r>
            <a:r>
              <a:rPr lang="en-US" sz="3600" b="1" dirty="0">
                <a:solidFill>
                  <a:schemeClr val="accent1">
                    <a:lumMod val="50000"/>
                  </a:schemeClr>
                </a:solidFill>
              </a:rPr>
              <a:t>Q</a:t>
            </a:r>
            <a:r>
              <a:rPr lang="en-US" sz="3600" b="1" dirty="0" smtClean="0">
                <a:solidFill>
                  <a:schemeClr val="accent1">
                    <a:lumMod val="50000"/>
                  </a:schemeClr>
                </a:solidFill>
              </a:rPr>
              <a:t>uestionnaire Administration</a:t>
            </a:r>
            <a:endParaRPr lang="en-US" sz="3600" b="1" dirty="0">
              <a:solidFill>
                <a:schemeClr val="accent1">
                  <a:lumMod val="50000"/>
                </a:schemeClr>
              </a:solidFill>
            </a:endParaRPr>
          </a:p>
        </p:txBody>
      </p:sp>
      <p:sp>
        <p:nvSpPr>
          <p:cNvPr id="3" name="Content Placeholder 2"/>
          <p:cNvSpPr>
            <a:spLocks noGrp="1"/>
          </p:cNvSpPr>
          <p:nvPr>
            <p:ph idx="1"/>
          </p:nvPr>
        </p:nvSpPr>
        <p:spPr>
          <a:xfrm>
            <a:off x="685800" y="1600200"/>
            <a:ext cx="7696200" cy="4724400"/>
          </a:xfrm>
        </p:spPr>
        <p:txBody>
          <a:bodyPr>
            <a:normAutofit lnSpcReduction="10000"/>
          </a:bodyPr>
          <a:lstStyle/>
          <a:p>
            <a:r>
              <a:rPr lang="en-US" sz="3000" dirty="0" smtClean="0"/>
              <a:t>Questionnaire sent to the entire population of CA-licensed Acupuncturists</a:t>
            </a:r>
          </a:p>
          <a:p>
            <a:endParaRPr lang="en-US" sz="3000" dirty="0" smtClean="0"/>
          </a:p>
          <a:p>
            <a:r>
              <a:rPr lang="en-US" sz="3000" dirty="0" smtClean="0"/>
              <a:t>Responses reached 957 total. Final sample was 485 due to quality adjustments (i.e., self-certified that they were no longer CA-licensed, incomplete responses, duplicate responses)</a:t>
            </a:r>
          </a:p>
          <a:p>
            <a:endParaRPr lang="en-US" sz="2800" dirty="0"/>
          </a:p>
          <a:p>
            <a:endParaRPr lang="en-US" sz="2800" dirty="0" smtClean="0"/>
          </a:p>
        </p:txBody>
      </p:sp>
    </p:spTree>
    <p:extLst>
      <p:ext uri="{BB962C8B-B14F-4D97-AF65-F5344CB8AC3E}">
        <p14:creationId xmlns:p14="http://schemas.microsoft.com/office/powerpoint/2010/main" val="13770668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5877</TotalTime>
  <Words>3597</Words>
  <Application>Microsoft Office PowerPoint</Application>
  <PresentationFormat>On-screen Show (4:3)</PresentationFormat>
  <Paragraphs>633</Paragraphs>
  <Slides>53</Slides>
  <Notes>21</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Austin</vt:lpstr>
      <vt:lpstr>Results of the Acupuncturist Occupational Analysis</vt:lpstr>
      <vt:lpstr>Office of Professional  Examination Services</vt:lpstr>
      <vt:lpstr>Cycle of Examination Development</vt:lpstr>
      <vt:lpstr>Occupational Analysis</vt:lpstr>
      <vt:lpstr>Occupational Analysis</vt:lpstr>
      <vt:lpstr>Process</vt:lpstr>
      <vt:lpstr>  Achieving Reliable Results</vt:lpstr>
      <vt:lpstr>Interviews and Initial Focus Groups</vt:lpstr>
      <vt:lpstr>OA Questionnaire Administration</vt:lpstr>
      <vt:lpstr>OA Questionnaire</vt:lpstr>
      <vt:lpstr>OA QUESTIONNAIRE SAMPLE – YEARS LICENSED</vt:lpstr>
      <vt:lpstr>Following the OA Questionnaire</vt:lpstr>
      <vt:lpstr>Demographics</vt:lpstr>
      <vt:lpstr>NUMBER OF PRACTICE SETTINGS/CLINIC LOCATIONS UTILIZED AS A CALIFORNIA-LICENSED ACUPUNCTURIST</vt:lpstr>
      <vt:lpstr>PRIMARY PRACTICE SETTING</vt:lpstr>
      <vt:lpstr>NUMBER OF HOURS WORKED PER WEEK</vt:lpstr>
      <vt:lpstr>TYPE OF LOCATION</vt:lpstr>
      <vt:lpstr>hIGHEST LEVEL OF EDUCATION</vt:lpstr>
      <vt:lpstr>Approximate GROSS ANNUAL INCOME</vt:lpstr>
      <vt:lpstr>PRIMARY SOURCES OF INCOME</vt:lpstr>
      <vt:lpstr>PowerPoint Presentation</vt:lpstr>
      <vt:lpstr>PowerPoint Presentation</vt:lpstr>
      <vt:lpstr>RESPONDENTS BY REGION </vt:lpstr>
      <vt:lpstr>RESPONDENTS BY REGION </vt:lpstr>
      <vt:lpstr>RESPONDENTS BY REGION </vt:lpstr>
      <vt:lpstr>Primary Treatment FOCUS Category</vt:lpstr>
      <vt:lpstr>treatment modalities utilized </vt:lpstr>
      <vt:lpstr>Percentage of time SPENT incorporating SPECIFIC technique</vt:lpstr>
      <vt:lpstr>Task and Knowledge Statements</vt:lpstr>
      <vt:lpstr>Examples of Task Statements</vt:lpstr>
      <vt:lpstr>Examples of Knowledge  Statements</vt:lpstr>
      <vt:lpstr>Scales for Rating Tasks and Knowledge Statements </vt:lpstr>
      <vt:lpstr>Identifying Critical Tasks and Knowledge Concepts</vt:lpstr>
      <vt:lpstr>Task - Knowledge Linkage </vt:lpstr>
      <vt:lpstr>Content Outline Domains and Weights</vt:lpstr>
      <vt:lpstr> Content Outline Descriptions</vt:lpstr>
      <vt:lpstr>Content Outline Descriptions</vt:lpstr>
      <vt:lpstr>Content Outline Descriptions</vt:lpstr>
      <vt:lpstr>Content Outline Descriptions</vt:lpstr>
      <vt:lpstr>Content Outline Descriptions</vt:lpstr>
      <vt:lpstr>Content Outline Descriptions</vt:lpstr>
      <vt:lpstr>Content Outline Descriptions</vt:lpstr>
      <vt:lpstr>Result Highlights</vt:lpstr>
      <vt:lpstr>Result Highlights</vt:lpstr>
      <vt:lpstr>Correlations</vt:lpstr>
      <vt:lpstr>Correlations</vt:lpstr>
      <vt:lpstr>Correlations</vt:lpstr>
      <vt:lpstr>Correlations</vt:lpstr>
      <vt:lpstr>Supplemental Tool</vt:lpstr>
      <vt:lpstr>PowerPoint Presentation</vt:lpstr>
      <vt:lpstr>Supplemental Tool Sample</vt:lpstr>
      <vt:lpstr>Reclassification of Item Bank</vt:lpstr>
      <vt:lpstr>Writing Items to the New Content Outline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Occupational Analysis Workshop</dc:title>
  <dc:creator>Sanja</dc:creator>
  <cp:lastModifiedBy>England, Carol@DCA</cp:lastModifiedBy>
  <cp:revision>168</cp:revision>
  <cp:lastPrinted>2015-02-12T19:44:16Z</cp:lastPrinted>
  <dcterms:created xsi:type="dcterms:W3CDTF">2011-03-20T16:44:05Z</dcterms:created>
  <dcterms:modified xsi:type="dcterms:W3CDTF">2015-03-13T19:31:18Z</dcterms:modified>
</cp:coreProperties>
</file>